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g"/>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888" r:id="rId4"/>
    <p:sldMasterId id="2147483912" r:id="rId5"/>
  </p:sldMasterIdLst>
  <p:notesMasterIdLst>
    <p:notesMasterId r:id="rId30"/>
  </p:notesMasterIdLst>
  <p:handoutMasterIdLst>
    <p:handoutMasterId r:id="rId31"/>
  </p:handoutMasterIdLst>
  <p:sldIdLst>
    <p:sldId id="329" r:id="rId6"/>
    <p:sldId id="554" r:id="rId7"/>
    <p:sldId id="551" r:id="rId8"/>
    <p:sldId id="546" r:id="rId9"/>
    <p:sldId id="517" r:id="rId10"/>
    <p:sldId id="548" r:id="rId11"/>
    <p:sldId id="544" r:id="rId12"/>
    <p:sldId id="552" r:id="rId13"/>
    <p:sldId id="507" r:id="rId14"/>
    <p:sldId id="553" r:id="rId15"/>
    <p:sldId id="509" r:id="rId16"/>
    <p:sldId id="359" r:id="rId17"/>
    <p:sldId id="531" r:id="rId18"/>
    <p:sldId id="354" r:id="rId19"/>
    <p:sldId id="532" r:id="rId20"/>
    <p:sldId id="530" r:id="rId21"/>
    <p:sldId id="466" r:id="rId22"/>
    <p:sldId id="543" r:id="rId23"/>
    <p:sldId id="535" r:id="rId24"/>
    <p:sldId id="361" r:id="rId25"/>
    <p:sldId id="528" r:id="rId26"/>
    <p:sldId id="549" r:id="rId27"/>
    <p:sldId id="534" r:id="rId28"/>
    <p:sldId id="324" r:id="rId29"/>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en Muller" initials="JM" lastIdx="4" clrIdx="0">
    <p:extLst>
      <p:ext uri="{19B8F6BF-5375-455C-9EA6-DF929625EA0E}">
        <p15:presenceInfo xmlns:p15="http://schemas.microsoft.com/office/powerpoint/2012/main" userId="S-1-5-21-263693092-914937889-1683536305-624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0000"/>
    <a:srgbClr val="C30000"/>
    <a:srgbClr val="A10000"/>
    <a:srgbClr val="000066"/>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p:cViewPr varScale="1">
        <p:scale>
          <a:sx n="61" d="100"/>
          <a:sy n="61" d="100"/>
        </p:scale>
        <p:origin x="676" y="20"/>
      </p:cViewPr>
      <p:guideLst>
        <p:guide orient="horz" pos="2160"/>
        <p:guide pos="2880"/>
      </p:guideLst>
    </p:cSldViewPr>
  </p:slideViewPr>
  <p:notesTextViewPr>
    <p:cViewPr>
      <p:scale>
        <a:sx n="1" d="1"/>
        <a:sy n="1" d="1"/>
      </p:scale>
      <p:origin x="0" y="0"/>
    </p:cViewPr>
  </p:notesTextViewPr>
  <p:sorterViewPr>
    <p:cViewPr>
      <p:scale>
        <a:sx n="100" d="100"/>
        <a:sy n="100" d="100"/>
      </p:scale>
      <p:origin x="0" y="-5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Since you implemented The Guide, have you seen a reduction in readmissions?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Since you implemented The Guide, have you seen a reduction in readmissions?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16-4CC9-8BDE-7652911C92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16-4CC9-8BDE-7652911C92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16-4CC9-8BDE-7652911C92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16-4CC9-8BDE-7652911C92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No</c:v>
                </c:pt>
                <c:pt idx="2">
                  <c:v>Maybe</c:v>
                </c:pt>
              </c:strCache>
            </c:strRef>
          </c:cat>
          <c:val>
            <c:numRef>
              <c:f>Sheet1!$B$2:$B$5</c:f>
              <c:numCache>
                <c:formatCode>0%</c:formatCode>
                <c:ptCount val="4"/>
                <c:pt idx="0">
                  <c:v>0.77</c:v>
                </c:pt>
                <c:pt idx="1">
                  <c:v>0.18</c:v>
                </c:pt>
                <c:pt idx="2">
                  <c:v>0.05</c:v>
                </c:pt>
              </c:numCache>
            </c:numRef>
          </c:val>
          <c:extLst>
            <c:ext xmlns:c16="http://schemas.microsoft.com/office/drawing/2014/chart" uri="{C3380CC4-5D6E-409C-BE32-E72D297353CC}">
              <c16:uniqueId val="{00000000-3E7E-40A4-B257-D689228E9FA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aseline="0" dirty="0"/>
              <a:t>What Nursing Homes said about the Guide’s Effectiveness:</a:t>
            </a:r>
          </a:p>
          <a:p>
            <a:pPr>
              <a:defRPr/>
            </a:pPr>
            <a:r>
              <a:rPr lang="en-US" sz="2000" baseline="0" dirty="0"/>
              <a:t>Has the Guide been helpful in reducing avoidable transfers back to the hospital?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219627543390145"/>
          <c:y val="0.19160798593734316"/>
          <c:w val="0.35263522418294235"/>
          <c:h val="0.53825597764720545"/>
        </c:manualLayout>
      </c:layout>
      <c:pieChart>
        <c:varyColors val="1"/>
        <c:ser>
          <c:idx val="0"/>
          <c:order val="0"/>
          <c:tx>
            <c:strRef>
              <c:f>Sheet1!$B$1</c:f>
              <c:strCache>
                <c:ptCount val="1"/>
                <c:pt idx="0">
                  <c:v>Has the Guide been helpful in reducing avoidable transfers back to the hospital?</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7E9A-4987-9FB9-6A4754E7BD9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E9A-4987-9FB9-6A4754E7BD95}"/>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7E9A-4987-9FB9-6A4754E7BD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9A-4987-9FB9-6A4754E7BD95}"/>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7E9A-4987-9FB9-6A4754E7BD9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Increased Family Knoweldge</c:v>
                </c:pt>
                <c:pt idx="1">
                  <c:v>Increase Resident Knowledge</c:v>
                </c:pt>
                <c:pt idx="2">
                  <c:v>Reference for End of Life Care</c:v>
                </c:pt>
                <c:pt idx="3">
                  <c:v>Staff Education</c:v>
                </c:pt>
                <c:pt idx="4">
                  <c:v>Increase Resident/Family Participation in Care</c:v>
                </c:pt>
              </c:strCache>
            </c:strRef>
          </c:cat>
          <c:val>
            <c:numRef>
              <c:f>Sheet1!$B$2:$B$6</c:f>
              <c:numCache>
                <c:formatCode>0%</c:formatCode>
                <c:ptCount val="5"/>
                <c:pt idx="0">
                  <c:v>0.46</c:v>
                </c:pt>
                <c:pt idx="1">
                  <c:v>0.27</c:v>
                </c:pt>
                <c:pt idx="2">
                  <c:v>0.11</c:v>
                </c:pt>
                <c:pt idx="3">
                  <c:v>0.09</c:v>
                </c:pt>
                <c:pt idx="4">
                  <c:v>0.09</c:v>
                </c:pt>
              </c:numCache>
            </c:numRef>
          </c:val>
          <c:extLst>
            <c:ext xmlns:c16="http://schemas.microsoft.com/office/drawing/2014/chart" uri="{C3380CC4-5D6E-409C-BE32-E72D297353CC}">
              <c16:uniqueId val="{00000000-C2D6-4D02-94E0-8024453005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2-13T12:57:57.701" idx="4">
    <p:pos x="10" y="10"/>
    <p:text>Need to ask Karen's source for this data</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422E1-17AA-4EDD-9240-A7C19B324B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D9027C0-79D6-431B-A470-59F47879BC59}">
      <dgm:prSet phldrT="[Text]" custT="1"/>
      <dgm:spPr/>
      <dgm:t>
        <a:bodyPr/>
        <a:lstStyle/>
        <a:p>
          <a:r>
            <a:rPr lang="en-US" sz="2800" dirty="0">
              <a:solidFill>
                <a:schemeClr val="bg1"/>
              </a:solidFill>
            </a:rPr>
            <a:t>Reducing Avoidable Transfer Strategy</a:t>
          </a:r>
        </a:p>
      </dgm:t>
    </dgm:pt>
    <dgm:pt modelId="{499D754A-D344-4757-AC36-DC712F05C2CA}" type="parTrans" cxnId="{F550C384-9006-405E-89E1-3F53EE625856}">
      <dgm:prSet/>
      <dgm:spPr/>
      <dgm:t>
        <a:bodyPr/>
        <a:lstStyle/>
        <a:p>
          <a:endParaRPr lang="en-US">
            <a:solidFill>
              <a:schemeClr val="tx1"/>
            </a:solidFill>
          </a:endParaRPr>
        </a:p>
      </dgm:t>
    </dgm:pt>
    <dgm:pt modelId="{09EC20FE-3D13-4E00-957A-B991AF7E8669}" type="sibTrans" cxnId="{F550C384-9006-405E-89E1-3F53EE625856}">
      <dgm:prSet/>
      <dgm:spPr/>
      <dgm:t>
        <a:bodyPr/>
        <a:lstStyle/>
        <a:p>
          <a:endParaRPr lang="en-US">
            <a:solidFill>
              <a:schemeClr val="tx1"/>
            </a:solidFill>
          </a:endParaRPr>
        </a:p>
      </dgm:t>
    </dgm:pt>
    <dgm:pt modelId="{A93C0462-25F0-42D6-8C0A-0776727F9293}">
      <dgm:prSet phldrT="[Text]" custT="1"/>
      <dgm:spPr/>
      <dgm:t>
        <a:bodyPr/>
        <a:lstStyle/>
        <a:p>
          <a:r>
            <a:rPr lang="en-US" sz="2400" u="sng" dirty="0">
              <a:solidFill>
                <a:schemeClr val="bg1"/>
              </a:solidFill>
            </a:rPr>
            <a:t>Staff Education</a:t>
          </a:r>
        </a:p>
        <a:p>
          <a:r>
            <a:rPr lang="en-US" sz="2400" dirty="0">
              <a:solidFill>
                <a:schemeClr val="bg1"/>
              </a:solidFill>
            </a:rPr>
            <a:t>Training Videos, Case Studies, Presentations.</a:t>
          </a:r>
        </a:p>
      </dgm:t>
    </dgm:pt>
    <dgm:pt modelId="{D5E78EB3-460C-46C3-82FA-3C43751D2FEB}" type="parTrans" cxnId="{47F7A5AA-0410-4D8D-A340-E207E8649594}">
      <dgm:prSet/>
      <dgm:spPr/>
      <dgm:t>
        <a:bodyPr/>
        <a:lstStyle/>
        <a:p>
          <a:endParaRPr lang="en-US">
            <a:solidFill>
              <a:schemeClr val="tx1"/>
            </a:solidFill>
          </a:endParaRPr>
        </a:p>
      </dgm:t>
    </dgm:pt>
    <dgm:pt modelId="{F7693D69-FBB0-4651-A8FD-958123B77394}" type="sibTrans" cxnId="{47F7A5AA-0410-4D8D-A340-E207E8649594}">
      <dgm:prSet/>
      <dgm:spPr/>
      <dgm:t>
        <a:bodyPr/>
        <a:lstStyle/>
        <a:p>
          <a:endParaRPr lang="en-US">
            <a:solidFill>
              <a:schemeClr val="tx1"/>
            </a:solidFill>
          </a:endParaRPr>
        </a:p>
      </dgm:t>
    </dgm:pt>
    <dgm:pt modelId="{A272A74C-8822-4D4B-930D-9EDF03FCE816}">
      <dgm:prSet phldrT="[Text]" custT="1"/>
      <dgm:spPr/>
      <dgm:t>
        <a:bodyPr/>
        <a:lstStyle/>
        <a:p>
          <a:pPr>
            <a:spcAft>
              <a:spcPts val="0"/>
            </a:spcAft>
          </a:pPr>
          <a:r>
            <a:rPr lang="en-US" sz="2000" dirty="0">
              <a:solidFill>
                <a:schemeClr val="bg1"/>
              </a:solidFill>
            </a:rPr>
            <a:t>Provide the Guide </a:t>
          </a:r>
        </a:p>
        <a:p>
          <a:pPr>
            <a:spcAft>
              <a:spcPts val="0"/>
            </a:spcAft>
          </a:pPr>
          <a:r>
            <a:rPr lang="en-US" sz="2000" dirty="0">
              <a:solidFill>
                <a:schemeClr val="bg1"/>
              </a:solidFill>
            </a:rPr>
            <a:t>to all residents, families and incorporated in admission and care plan meetings</a:t>
          </a:r>
        </a:p>
      </dgm:t>
    </dgm:pt>
    <dgm:pt modelId="{291522BB-7ECA-46F8-B954-A78BAEB3EDBF}" type="parTrans" cxnId="{0F38249E-7F95-4E42-B283-2778FC205C65}">
      <dgm:prSet/>
      <dgm:spPr/>
      <dgm:t>
        <a:bodyPr/>
        <a:lstStyle/>
        <a:p>
          <a:endParaRPr lang="en-US">
            <a:solidFill>
              <a:schemeClr val="tx1"/>
            </a:solidFill>
          </a:endParaRPr>
        </a:p>
      </dgm:t>
    </dgm:pt>
    <dgm:pt modelId="{8258B9EF-2BEC-4C6E-95FB-009AA00471A0}" type="sibTrans" cxnId="{0F38249E-7F95-4E42-B283-2778FC205C65}">
      <dgm:prSet/>
      <dgm:spPr/>
      <dgm:t>
        <a:bodyPr/>
        <a:lstStyle/>
        <a:p>
          <a:endParaRPr lang="en-US">
            <a:solidFill>
              <a:schemeClr val="tx1"/>
            </a:solidFill>
          </a:endParaRPr>
        </a:p>
      </dgm:t>
    </dgm:pt>
    <dgm:pt modelId="{094A75B7-8CB8-48D0-920F-0F26C6BDD50F}">
      <dgm:prSet phldrT="[Text]" custT="1"/>
      <dgm:spPr/>
      <dgm:t>
        <a:bodyPr/>
        <a:lstStyle/>
        <a:p>
          <a:pPr>
            <a:spcAft>
              <a:spcPts val="0"/>
            </a:spcAft>
          </a:pPr>
          <a:r>
            <a:rPr lang="en-US" sz="2000" baseline="0" dirty="0">
              <a:solidFill>
                <a:schemeClr val="bg1"/>
              </a:solidFill>
            </a:rPr>
            <a:t>Medical Director/</a:t>
          </a:r>
        </a:p>
        <a:p>
          <a:pPr>
            <a:spcAft>
              <a:spcPct val="35000"/>
            </a:spcAft>
          </a:pPr>
          <a:r>
            <a:rPr lang="en-US" sz="2000" baseline="0" dirty="0">
              <a:solidFill>
                <a:schemeClr val="bg1"/>
              </a:solidFill>
            </a:rPr>
            <a:t>Advanced Practice staff have an active role in having care discussions using the Guide</a:t>
          </a:r>
        </a:p>
      </dgm:t>
    </dgm:pt>
    <dgm:pt modelId="{E20CC6B8-3BAB-457A-95F3-D6A593302AB6}" type="parTrans" cxnId="{9C60E106-2AB5-43C8-86FA-30B0D5B59299}">
      <dgm:prSet/>
      <dgm:spPr/>
      <dgm:t>
        <a:bodyPr/>
        <a:lstStyle/>
        <a:p>
          <a:endParaRPr lang="en-US">
            <a:solidFill>
              <a:schemeClr val="tx1"/>
            </a:solidFill>
          </a:endParaRPr>
        </a:p>
      </dgm:t>
    </dgm:pt>
    <dgm:pt modelId="{4CAD8968-34C1-4945-9FC7-5D43DF67F43B}" type="sibTrans" cxnId="{9C60E106-2AB5-43C8-86FA-30B0D5B59299}">
      <dgm:prSet/>
      <dgm:spPr/>
      <dgm:t>
        <a:bodyPr/>
        <a:lstStyle/>
        <a:p>
          <a:endParaRPr lang="en-US">
            <a:solidFill>
              <a:schemeClr val="tx1"/>
            </a:solidFill>
          </a:endParaRPr>
        </a:p>
      </dgm:t>
    </dgm:pt>
    <dgm:pt modelId="{385A0913-3BB5-4282-BCC8-1BD09390C2FD}" type="pres">
      <dgm:prSet presAssocID="{DED422E1-17AA-4EDD-9240-A7C19B324B25}" presName="hierChild1" presStyleCnt="0">
        <dgm:presLayoutVars>
          <dgm:orgChart val="1"/>
          <dgm:chPref val="1"/>
          <dgm:dir/>
          <dgm:animOne val="branch"/>
          <dgm:animLvl val="lvl"/>
          <dgm:resizeHandles/>
        </dgm:presLayoutVars>
      </dgm:prSet>
      <dgm:spPr/>
    </dgm:pt>
    <dgm:pt modelId="{7E29B2B9-2E68-4086-94D1-6C1809CFFB17}" type="pres">
      <dgm:prSet presAssocID="{5D9027C0-79D6-431B-A470-59F47879BC59}" presName="hierRoot1" presStyleCnt="0">
        <dgm:presLayoutVars>
          <dgm:hierBranch val="init"/>
        </dgm:presLayoutVars>
      </dgm:prSet>
      <dgm:spPr/>
    </dgm:pt>
    <dgm:pt modelId="{AD9169F9-F363-4120-B1E6-DA1477597F63}" type="pres">
      <dgm:prSet presAssocID="{5D9027C0-79D6-431B-A470-59F47879BC59}" presName="rootComposite1" presStyleCnt="0"/>
      <dgm:spPr/>
    </dgm:pt>
    <dgm:pt modelId="{EB274464-D9B7-49B7-8A04-FE7182C71A6A}" type="pres">
      <dgm:prSet presAssocID="{5D9027C0-79D6-431B-A470-59F47879BC59}" presName="rootText1" presStyleLbl="node0" presStyleIdx="0" presStyleCnt="1" custScaleX="155603" custScaleY="89817" custLinFactNeighborX="-3570" custLinFactNeighborY="0">
        <dgm:presLayoutVars>
          <dgm:chPref val="3"/>
        </dgm:presLayoutVars>
      </dgm:prSet>
      <dgm:spPr/>
    </dgm:pt>
    <dgm:pt modelId="{048BAACC-EE3E-4D7C-95D8-CC085631BBF9}" type="pres">
      <dgm:prSet presAssocID="{5D9027C0-79D6-431B-A470-59F47879BC59}" presName="rootConnector1" presStyleLbl="node1" presStyleIdx="0" presStyleCnt="0"/>
      <dgm:spPr/>
    </dgm:pt>
    <dgm:pt modelId="{DCDCA263-9C27-460E-B1FA-E75430E6A4CF}" type="pres">
      <dgm:prSet presAssocID="{5D9027C0-79D6-431B-A470-59F47879BC59}" presName="hierChild2" presStyleCnt="0"/>
      <dgm:spPr/>
    </dgm:pt>
    <dgm:pt modelId="{95F8061A-F5DC-477E-91C4-C2F2CE51D06F}" type="pres">
      <dgm:prSet presAssocID="{D5E78EB3-460C-46C3-82FA-3C43751D2FEB}" presName="Name37" presStyleLbl="parChTrans1D2" presStyleIdx="0" presStyleCnt="3"/>
      <dgm:spPr/>
    </dgm:pt>
    <dgm:pt modelId="{EB1D4F06-650D-4C3E-8409-6385E57F7140}" type="pres">
      <dgm:prSet presAssocID="{A93C0462-25F0-42D6-8C0A-0776727F9293}" presName="hierRoot2" presStyleCnt="0">
        <dgm:presLayoutVars>
          <dgm:hierBranch val="init"/>
        </dgm:presLayoutVars>
      </dgm:prSet>
      <dgm:spPr/>
    </dgm:pt>
    <dgm:pt modelId="{6153C261-1F8C-4CA7-AB6E-F4A8AFE4E612}" type="pres">
      <dgm:prSet presAssocID="{A93C0462-25F0-42D6-8C0A-0776727F9293}" presName="rootComposite" presStyleCnt="0"/>
      <dgm:spPr/>
    </dgm:pt>
    <dgm:pt modelId="{0DE4CBEB-EAC0-41F7-9059-E30774F60465}" type="pres">
      <dgm:prSet presAssocID="{A93C0462-25F0-42D6-8C0A-0776727F9293}" presName="rootText" presStyleLbl="node2" presStyleIdx="0" presStyleCnt="3" custScaleY="173966">
        <dgm:presLayoutVars>
          <dgm:chPref val="3"/>
        </dgm:presLayoutVars>
      </dgm:prSet>
      <dgm:spPr/>
    </dgm:pt>
    <dgm:pt modelId="{67044C40-2439-4768-A338-7A839066A3B2}" type="pres">
      <dgm:prSet presAssocID="{A93C0462-25F0-42D6-8C0A-0776727F9293}" presName="rootConnector" presStyleLbl="node2" presStyleIdx="0" presStyleCnt="3"/>
      <dgm:spPr/>
    </dgm:pt>
    <dgm:pt modelId="{73CBD324-089B-4D0D-AC62-6B1709BEB695}" type="pres">
      <dgm:prSet presAssocID="{A93C0462-25F0-42D6-8C0A-0776727F9293}" presName="hierChild4" presStyleCnt="0"/>
      <dgm:spPr/>
    </dgm:pt>
    <dgm:pt modelId="{DE389133-EBF3-4AD7-84F6-D550E5FB5A94}" type="pres">
      <dgm:prSet presAssocID="{A93C0462-25F0-42D6-8C0A-0776727F9293}" presName="hierChild5" presStyleCnt="0"/>
      <dgm:spPr/>
    </dgm:pt>
    <dgm:pt modelId="{0CE52508-56D8-4557-83E5-346B037982B5}" type="pres">
      <dgm:prSet presAssocID="{291522BB-7ECA-46F8-B954-A78BAEB3EDBF}" presName="Name37" presStyleLbl="parChTrans1D2" presStyleIdx="1" presStyleCnt="3"/>
      <dgm:spPr/>
    </dgm:pt>
    <dgm:pt modelId="{055DD133-A9C5-4D12-82F8-76E981B579B9}" type="pres">
      <dgm:prSet presAssocID="{A272A74C-8822-4D4B-930D-9EDF03FCE816}" presName="hierRoot2" presStyleCnt="0">
        <dgm:presLayoutVars>
          <dgm:hierBranch val="init"/>
        </dgm:presLayoutVars>
      </dgm:prSet>
      <dgm:spPr/>
    </dgm:pt>
    <dgm:pt modelId="{3C01A2B5-24E7-40BF-951B-4E8EE9A0D1D0}" type="pres">
      <dgm:prSet presAssocID="{A272A74C-8822-4D4B-930D-9EDF03FCE816}" presName="rootComposite" presStyleCnt="0"/>
      <dgm:spPr/>
    </dgm:pt>
    <dgm:pt modelId="{8560D05D-5DBB-4483-9CE7-645408FD8075}" type="pres">
      <dgm:prSet presAssocID="{A272A74C-8822-4D4B-930D-9EDF03FCE816}" presName="rootText" presStyleLbl="node2" presStyleIdx="1" presStyleCnt="3" custScaleX="96213" custScaleY="175735" custLinFactNeighborX="-2149" custLinFactNeighborY="2652">
        <dgm:presLayoutVars>
          <dgm:chPref val="3"/>
        </dgm:presLayoutVars>
      </dgm:prSet>
      <dgm:spPr/>
    </dgm:pt>
    <dgm:pt modelId="{DC3DA224-510F-4017-8D0C-A5962DF853E7}" type="pres">
      <dgm:prSet presAssocID="{A272A74C-8822-4D4B-930D-9EDF03FCE816}" presName="rootConnector" presStyleLbl="node2" presStyleIdx="1" presStyleCnt="3"/>
      <dgm:spPr/>
    </dgm:pt>
    <dgm:pt modelId="{C67416BF-2DEA-4951-B526-37DA740395A8}" type="pres">
      <dgm:prSet presAssocID="{A272A74C-8822-4D4B-930D-9EDF03FCE816}" presName="hierChild4" presStyleCnt="0"/>
      <dgm:spPr/>
    </dgm:pt>
    <dgm:pt modelId="{1B05FE85-7A25-4120-B642-C1E723B3EF8B}" type="pres">
      <dgm:prSet presAssocID="{A272A74C-8822-4D4B-930D-9EDF03FCE816}" presName="hierChild5" presStyleCnt="0"/>
      <dgm:spPr/>
    </dgm:pt>
    <dgm:pt modelId="{CA9C0E3F-F886-4535-9A57-B62B61518084}" type="pres">
      <dgm:prSet presAssocID="{E20CC6B8-3BAB-457A-95F3-D6A593302AB6}" presName="Name37" presStyleLbl="parChTrans1D2" presStyleIdx="2" presStyleCnt="3"/>
      <dgm:spPr/>
    </dgm:pt>
    <dgm:pt modelId="{78ED7B3B-E82F-41F1-A720-E05731353A82}" type="pres">
      <dgm:prSet presAssocID="{094A75B7-8CB8-48D0-920F-0F26C6BDD50F}" presName="hierRoot2" presStyleCnt="0">
        <dgm:presLayoutVars>
          <dgm:hierBranch val="init"/>
        </dgm:presLayoutVars>
      </dgm:prSet>
      <dgm:spPr/>
    </dgm:pt>
    <dgm:pt modelId="{C6CD893A-C289-451D-920B-FD523C1F956C}" type="pres">
      <dgm:prSet presAssocID="{094A75B7-8CB8-48D0-920F-0F26C6BDD50F}" presName="rootComposite" presStyleCnt="0"/>
      <dgm:spPr/>
    </dgm:pt>
    <dgm:pt modelId="{A34D6CAE-0FF9-46E4-8BB0-0467E1057E27}" type="pres">
      <dgm:prSet presAssocID="{094A75B7-8CB8-48D0-920F-0F26C6BDD50F}" presName="rootText" presStyleLbl="node2" presStyleIdx="2" presStyleCnt="3" custScaleX="102843" custScaleY="175735">
        <dgm:presLayoutVars>
          <dgm:chPref val="3"/>
        </dgm:presLayoutVars>
      </dgm:prSet>
      <dgm:spPr/>
    </dgm:pt>
    <dgm:pt modelId="{B6FE3713-9C7D-4D19-8355-F09EEF2CD288}" type="pres">
      <dgm:prSet presAssocID="{094A75B7-8CB8-48D0-920F-0F26C6BDD50F}" presName="rootConnector" presStyleLbl="node2" presStyleIdx="2" presStyleCnt="3"/>
      <dgm:spPr/>
    </dgm:pt>
    <dgm:pt modelId="{638BD7EF-0BB8-4060-9A67-70B61BC321E5}" type="pres">
      <dgm:prSet presAssocID="{094A75B7-8CB8-48D0-920F-0F26C6BDD50F}" presName="hierChild4" presStyleCnt="0"/>
      <dgm:spPr/>
    </dgm:pt>
    <dgm:pt modelId="{21B2198B-369D-4E9C-A441-435F06FDC6EB}" type="pres">
      <dgm:prSet presAssocID="{094A75B7-8CB8-48D0-920F-0F26C6BDD50F}" presName="hierChild5" presStyleCnt="0"/>
      <dgm:spPr/>
    </dgm:pt>
    <dgm:pt modelId="{0CBE154D-63A1-4D3A-A6E2-D1D0244D3F24}" type="pres">
      <dgm:prSet presAssocID="{5D9027C0-79D6-431B-A470-59F47879BC59}" presName="hierChild3" presStyleCnt="0"/>
      <dgm:spPr/>
    </dgm:pt>
  </dgm:ptLst>
  <dgm:cxnLst>
    <dgm:cxn modelId="{9C60E106-2AB5-43C8-86FA-30B0D5B59299}" srcId="{5D9027C0-79D6-431B-A470-59F47879BC59}" destId="{094A75B7-8CB8-48D0-920F-0F26C6BDD50F}" srcOrd="2" destOrd="0" parTransId="{E20CC6B8-3BAB-457A-95F3-D6A593302AB6}" sibTransId="{4CAD8968-34C1-4945-9FC7-5D43DF67F43B}"/>
    <dgm:cxn modelId="{F3171F34-4291-4022-8E5A-31D34701AE9B}" type="presOf" srcId="{A272A74C-8822-4D4B-930D-9EDF03FCE816}" destId="{8560D05D-5DBB-4483-9CE7-645408FD8075}" srcOrd="0" destOrd="0" presId="urn:microsoft.com/office/officeart/2005/8/layout/orgChart1"/>
    <dgm:cxn modelId="{F95B1542-5D7C-41B1-9BDA-7F6303003FF4}" type="presOf" srcId="{D5E78EB3-460C-46C3-82FA-3C43751D2FEB}" destId="{95F8061A-F5DC-477E-91C4-C2F2CE51D06F}" srcOrd="0" destOrd="0" presId="urn:microsoft.com/office/officeart/2005/8/layout/orgChart1"/>
    <dgm:cxn modelId="{C56A8C48-C865-4ABF-910C-4DC5D1E3C4BC}" type="presOf" srcId="{094A75B7-8CB8-48D0-920F-0F26C6BDD50F}" destId="{A34D6CAE-0FF9-46E4-8BB0-0467E1057E27}" srcOrd="0" destOrd="0" presId="urn:microsoft.com/office/officeart/2005/8/layout/orgChart1"/>
    <dgm:cxn modelId="{F550C384-9006-405E-89E1-3F53EE625856}" srcId="{DED422E1-17AA-4EDD-9240-A7C19B324B25}" destId="{5D9027C0-79D6-431B-A470-59F47879BC59}" srcOrd="0" destOrd="0" parTransId="{499D754A-D344-4757-AC36-DC712F05C2CA}" sibTransId="{09EC20FE-3D13-4E00-957A-B991AF7E8669}"/>
    <dgm:cxn modelId="{8141D485-180B-4399-9A5D-95F0B100450A}" type="presOf" srcId="{A93C0462-25F0-42D6-8C0A-0776727F9293}" destId="{67044C40-2439-4768-A338-7A839066A3B2}" srcOrd="1" destOrd="0" presId="urn:microsoft.com/office/officeart/2005/8/layout/orgChart1"/>
    <dgm:cxn modelId="{2694D09A-699C-45B2-AB2F-EDB63FB6A219}" type="presOf" srcId="{E20CC6B8-3BAB-457A-95F3-D6A593302AB6}" destId="{CA9C0E3F-F886-4535-9A57-B62B61518084}" srcOrd="0" destOrd="0" presId="urn:microsoft.com/office/officeart/2005/8/layout/orgChart1"/>
    <dgm:cxn modelId="{0F38249E-7F95-4E42-B283-2778FC205C65}" srcId="{5D9027C0-79D6-431B-A470-59F47879BC59}" destId="{A272A74C-8822-4D4B-930D-9EDF03FCE816}" srcOrd="1" destOrd="0" parTransId="{291522BB-7ECA-46F8-B954-A78BAEB3EDBF}" sibTransId="{8258B9EF-2BEC-4C6E-95FB-009AA00471A0}"/>
    <dgm:cxn modelId="{45283FAA-D886-4DC1-8083-6378A3F6E6CE}" type="presOf" srcId="{DED422E1-17AA-4EDD-9240-A7C19B324B25}" destId="{385A0913-3BB5-4282-BCC8-1BD09390C2FD}" srcOrd="0" destOrd="0" presId="urn:microsoft.com/office/officeart/2005/8/layout/orgChart1"/>
    <dgm:cxn modelId="{47F7A5AA-0410-4D8D-A340-E207E8649594}" srcId="{5D9027C0-79D6-431B-A470-59F47879BC59}" destId="{A93C0462-25F0-42D6-8C0A-0776727F9293}" srcOrd="0" destOrd="0" parTransId="{D5E78EB3-460C-46C3-82FA-3C43751D2FEB}" sibTransId="{F7693D69-FBB0-4651-A8FD-958123B77394}"/>
    <dgm:cxn modelId="{97A741CD-FE59-41EC-8380-8F6AC9CA38A7}" type="presOf" srcId="{A272A74C-8822-4D4B-930D-9EDF03FCE816}" destId="{DC3DA224-510F-4017-8D0C-A5962DF853E7}" srcOrd="1" destOrd="0" presId="urn:microsoft.com/office/officeart/2005/8/layout/orgChart1"/>
    <dgm:cxn modelId="{5483EFD4-067C-48BA-92B1-D31DE60877A9}" type="presOf" srcId="{5D9027C0-79D6-431B-A470-59F47879BC59}" destId="{048BAACC-EE3E-4D7C-95D8-CC085631BBF9}" srcOrd="1" destOrd="0" presId="urn:microsoft.com/office/officeart/2005/8/layout/orgChart1"/>
    <dgm:cxn modelId="{5BF017E3-5B41-4165-B554-38C3AB99962E}" type="presOf" srcId="{5D9027C0-79D6-431B-A470-59F47879BC59}" destId="{EB274464-D9B7-49B7-8A04-FE7182C71A6A}" srcOrd="0" destOrd="0" presId="urn:microsoft.com/office/officeart/2005/8/layout/orgChart1"/>
    <dgm:cxn modelId="{A28A5AFA-CBA5-4317-B589-ABD30E0C0215}" type="presOf" srcId="{A93C0462-25F0-42D6-8C0A-0776727F9293}" destId="{0DE4CBEB-EAC0-41F7-9059-E30774F60465}" srcOrd="0" destOrd="0" presId="urn:microsoft.com/office/officeart/2005/8/layout/orgChart1"/>
    <dgm:cxn modelId="{722C97FA-AB39-4933-868E-D978A756E85A}" type="presOf" srcId="{291522BB-7ECA-46F8-B954-A78BAEB3EDBF}" destId="{0CE52508-56D8-4557-83E5-346B037982B5}" srcOrd="0" destOrd="0" presId="urn:microsoft.com/office/officeart/2005/8/layout/orgChart1"/>
    <dgm:cxn modelId="{4553F4FA-19FF-4151-A8C7-F232DC1120B9}" type="presOf" srcId="{094A75B7-8CB8-48D0-920F-0F26C6BDD50F}" destId="{B6FE3713-9C7D-4D19-8355-F09EEF2CD288}" srcOrd="1" destOrd="0" presId="urn:microsoft.com/office/officeart/2005/8/layout/orgChart1"/>
    <dgm:cxn modelId="{0CA9EA85-A03D-4CC2-8A84-2C00AB337613}" type="presParOf" srcId="{385A0913-3BB5-4282-BCC8-1BD09390C2FD}" destId="{7E29B2B9-2E68-4086-94D1-6C1809CFFB17}" srcOrd="0" destOrd="0" presId="urn:microsoft.com/office/officeart/2005/8/layout/orgChart1"/>
    <dgm:cxn modelId="{C507F57C-5015-4C9E-92C2-47BDF542997A}" type="presParOf" srcId="{7E29B2B9-2E68-4086-94D1-6C1809CFFB17}" destId="{AD9169F9-F363-4120-B1E6-DA1477597F63}" srcOrd="0" destOrd="0" presId="urn:microsoft.com/office/officeart/2005/8/layout/orgChart1"/>
    <dgm:cxn modelId="{FEE8FC8E-4C86-4F38-AA9B-0A8D0AF7DF75}" type="presParOf" srcId="{AD9169F9-F363-4120-B1E6-DA1477597F63}" destId="{EB274464-D9B7-49B7-8A04-FE7182C71A6A}" srcOrd="0" destOrd="0" presId="urn:microsoft.com/office/officeart/2005/8/layout/orgChart1"/>
    <dgm:cxn modelId="{2246DAEC-A5B9-469F-85FA-3998D9300054}" type="presParOf" srcId="{AD9169F9-F363-4120-B1E6-DA1477597F63}" destId="{048BAACC-EE3E-4D7C-95D8-CC085631BBF9}" srcOrd="1" destOrd="0" presId="urn:microsoft.com/office/officeart/2005/8/layout/orgChart1"/>
    <dgm:cxn modelId="{3D47818F-DB4C-4C66-9884-57C28385DCE7}" type="presParOf" srcId="{7E29B2B9-2E68-4086-94D1-6C1809CFFB17}" destId="{DCDCA263-9C27-460E-B1FA-E75430E6A4CF}" srcOrd="1" destOrd="0" presId="urn:microsoft.com/office/officeart/2005/8/layout/orgChart1"/>
    <dgm:cxn modelId="{441AAFDE-3506-4901-88E9-5D10C8EDDC3D}" type="presParOf" srcId="{DCDCA263-9C27-460E-B1FA-E75430E6A4CF}" destId="{95F8061A-F5DC-477E-91C4-C2F2CE51D06F}" srcOrd="0" destOrd="0" presId="urn:microsoft.com/office/officeart/2005/8/layout/orgChart1"/>
    <dgm:cxn modelId="{4E2E5C4D-8F1C-4E07-BA1D-0D6050F0FA84}" type="presParOf" srcId="{DCDCA263-9C27-460E-B1FA-E75430E6A4CF}" destId="{EB1D4F06-650D-4C3E-8409-6385E57F7140}" srcOrd="1" destOrd="0" presId="urn:microsoft.com/office/officeart/2005/8/layout/orgChart1"/>
    <dgm:cxn modelId="{1D88B712-0E57-48E7-A3E3-291CA68233CD}" type="presParOf" srcId="{EB1D4F06-650D-4C3E-8409-6385E57F7140}" destId="{6153C261-1F8C-4CA7-AB6E-F4A8AFE4E612}" srcOrd="0" destOrd="0" presId="urn:microsoft.com/office/officeart/2005/8/layout/orgChart1"/>
    <dgm:cxn modelId="{F9EB21FF-FEF9-49CE-A6DA-9E96FEF5D147}" type="presParOf" srcId="{6153C261-1F8C-4CA7-AB6E-F4A8AFE4E612}" destId="{0DE4CBEB-EAC0-41F7-9059-E30774F60465}" srcOrd="0" destOrd="0" presId="urn:microsoft.com/office/officeart/2005/8/layout/orgChart1"/>
    <dgm:cxn modelId="{7D65050C-823C-4EE5-97FC-1FF046944D1F}" type="presParOf" srcId="{6153C261-1F8C-4CA7-AB6E-F4A8AFE4E612}" destId="{67044C40-2439-4768-A338-7A839066A3B2}" srcOrd="1" destOrd="0" presId="urn:microsoft.com/office/officeart/2005/8/layout/orgChart1"/>
    <dgm:cxn modelId="{0D2C43E0-04BF-4AD6-9638-722967C57C69}" type="presParOf" srcId="{EB1D4F06-650D-4C3E-8409-6385E57F7140}" destId="{73CBD324-089B-4D0D-AC62-6B1709BEB695}" srcOrd="1" destOrd="0" presId="urn:microsoft.com/office/officeart/2005/8/layout/orgChart1"/>
    <dgm:cxn modelId="{2EBC269A-CBB9-44D0-BA38-68D94F66EF0A}" type="presParOf" srcId="{EB1D4F06-650D-4C3E-8409-6385E57F7140}" destId="{DE389133-EBF3-4AD7-84F6-D550E5FB5A94}" srcOrd="2" destOrd="0" presId="urn:microsoft.com/office/officeart/2005/8/layout/orgChart1"/>
    <dgm:cxn modelId="{D6077583-E193-4C4F-ACBC-305CA8D6096B}" type="presParOf" srcId="{DCDCA263-9C27-460E-B1FA-E75430E6A4CF}" destId="{0CE52508-56D8-4557-83E5-346B037982B5}" srcOrd="2" destOrd="0" presId="urn:microsoft.com/office/officeart/2005/8/layout/orgChart1"/>
    <dgm:cxn modelId="{7FEDD6E9-EEB3-4A71-A42A-5C741865A033}" type="presParOf" srcId="{DCDCA263-9C27-460E-B1FA-E75430E6A4CF}" destId="{055DD133-A9C5-4D12-82F8-76E981B579B9}" srcOrd="3" destOrd="0" presId="urn:microsoft.com/office/officeart/2005/8/layout/orgChart1"/>
    <dgm:cxn modelId="{A8768411-9801-4773-A10D-E85333FF1062}" type="presParOf" srcId="{055DD133-A9C5-4D12-82F8-76E981B579B9}" destId="{3C01A2B5-24E7-40BF-951B-4E8EE9A0D1D0}" srcOrd="0" destOrd="0" presId="urn:microsoft.com/office/officeart/2005/8/layout/orgChart1"/>
    <dgm:cxn modelId="{CE86B9BF-2289-4520-BE3D-76661E7CE711}" type="presParOf" srcId="{3C01A2B5-24E7-40BF-951B-4E8EE9A0D1D0}" destId="{8560D05D-5DBB-4483-9CE7-645408FD8075}" srcOrd="0" destOrd="0" presId="urn:microsoft.com/office/officeart/2005/8/layout/orgChart1"/>
    <dgm:cxn modelId="{03BB269D-D692-4EDA-B94C-9CE5F0ED8246}" type="presParOf" srcId="{3C01A2B5-24E7-40BF-951B-4E8EE9A0D1D0}" destId="{DC3DA224-510F-4017-8D0C-A5962DF853E7}" srcOrd="1" destOrd="0" presId="urn:microsoft.com/office/officeart/2005/8/layout/orgChart1"/>
    <dgm:cxn modelId="{DAA34974-C1F7-443B-8BFB-6FAE4BAAC716}" type="presParOf" srcId="{055DD133-A9C5-4D12-82F8-76E981B579B9}" destId="{C67416BF-2DEA-4951-B526-37DA740395A8}" srcOrd="1" destOrd="0" presId="urn:microsoft.com/office/officeart/2005/8/layout/orgChart1"/>
    <dgm:cxn modelId="{88A39DE0-31E3-4606-95F5-F6E382B34115}" type="presParOf" srcId="{055DD133-A9C5-4D12-82F8-76E981B579B9}" destId="{1B05FE85-7A25-4120-B642-C1E723B3EF8B}" srcOrd="2" destOrd="0" presId="urn:microsoft.com/office/officeart/2005/8/layout/orgChart1"/>
    <dgm:cxn modelId="{EDFBB538-D025-4EAF-8F5C-BDED62B3C3F4}" type="presParOf" srcId="{DCDCA263-9C27-460E-B1FA-E75430E6A4CF}" destId="{CA9C0E3F-F886-4535-9A57-B62B61518084}" srcOrd="4" destOrd="0" presId="urn:microsoft.com/office/officeart/2005/8/layout/orgChart1"/>
    <dgm:cxn modelId="{4EF731DB-F28B-4904-8D10-95F325727B7F}" type="presParOf" srcId="{DCDCA263-9C27-460E-B1FA-E75430E6A4CF}" destId="{78ED7B3B-E82F-41F1-A720-E05731353A82}" srcOrd="5" destOrd="0" presId="urn:microsoft.com/office/officeart/2005/8/layout/orgChart1"/>
    <dgm:cxn modelId="{3DB1C965-CA21-462D-A312-CDB4EFE284D1}" type="presParOf" srcId="{78ED7B3B-E82F-41F1-A720-E05731353A82}" destId="{C6CD893A-C289-451D-920B-FD523C1F956C}" srcOrd="0" destOrd="0" presId="urn:microsoft.com/office/officeart/2005/8/layout/orgChart1"/>
    <dgm:cxn modelId="{B936ED3D-1484-49A3-8853-87966DEC74FD}" type="presParOf" srcId="{C6CD893A-C289-451D-920B-FD523C1F956C}" destId="{A34D6CAE-0FF9-46E4-8BB0-0467E1057E27}" srcOrd="0" destOrd="0" presId="urn:microsoft.com/office/officeart/2005/8/layout/orgChart1"/>
    <dgm:cxn modelId="{37EDEB2E-61B4-4B04-B947-34C00AD6431C}" type="presParOf" srcId="{C6CD893A-C289-451D-920B-FD523C1F956C}" destId="{B6FE3713-9C7D-4D19-8355-F09EEF2CD288}" srcOrd="1" destOrd="0" presId="urn:microsoft.com/office/officeart/2005/8/layout/orgChart1"/>
    <dgm:cxn modelId="{BD58AD42-4452-418C-B49A-F898100C1CCC}" type="presParOf" srcId="{78ED7B3B-E82F-41F1-A720-E05731353A82}" destId="{638BD7EF-0BB8-4060-9A67-70B61BC321E5}" srcOrd="1" destOrd="0" presId="urn:microsoft.com/office/officeart/2005/8/layout/orgChart1"/>
    <dgm:cxn modelId="{57871D60-2B06-48F5-A156-E84327CFEAF9}" type="presParOf" srcId="{78ED7B3B-E82F-41F1-A720-E05731353A82}" destId="{21B2198B-369D-4E9C-A441-435F06FDC6EB}" srcOrd="2" destOrd="0" presId="urn:microsoft.com/office/officeart/2005/8/layout/orgChart1"/>
    <dgm:cxn modelId="{19D290FE-795C-41A6-95E4-AFB386155A43}" type="presParOf" srcId="{7E29B2B9-2E68-4086-94D1-6C1809CFFB17}" destId="{0CBE154D-63A1-4D3A-A6E2-D1D0244D3F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87C272-B61C-437A-A67D-3B475F8C3240}" type="doc">
      <dgm:prSet loTypeId="urn:microsoft.com/office/officeart/2005/8/layout/hProcess9" loCatId="process" qsTypeId="urn:microsoft.com/office/officeart/2005/8/quickstyle/simple1" qsCatId="simple" csTypeId="urn:microsoft.com/office/officeart/2005/8/colors/accent1_2" csCatId="accent1" phldr="1"/>
      <dgm:spPr/>
    </dgm:pt>
    <dgm:pt modelId="{BA94541F-171F-4B87-BC9B-E5E8768D5EB1}">
      <dgm:prSet phldrT="[Text]" custT="1"/>
      <dgm:spPr>
        <a:xfrm>
          <a:off x="84" y="957262"/>
          <a:ext cx="1011637" cy="1276350"/>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en-US" sz="1100" b="1" dirty="0">
              <a:solidFill>
                <a:sysClr val="window" lastClr="FFFFFF"/>
              </a:solidFill>
              <a:latin typeface="Century Gothic" panose="020B0502020202020204"/>
              <a:ea typeface="+mn-ea"/>
              <a:cs typeface="+mn-cs"/>
            </a:rPr>
            <a:t>Best Practices</a:t>
          </a:r>
          <a:br>
            <a:rPr lang="en-US" sz="1100" b="1" dirty="0">
              <a:solidFill>
                <a:sysClr val="window" lastClr="FFFFFF"/>
              </a:solidFill>
              <a:latin typeface="Century Gothic" panose="020B0502020202020204"/>
              <a:ea typeface="+mn-ea"/>
              <a:cs typeface="+mn-cs"/>
            </a:rPr>
          </a:br>
          <a:r>
            <a:rPr lang="en-US" sz="1100" b="1" dirty="0">
              <a:solidFill>
                <a:sysClr val="window" lastClr="FFFFFF"/>
              </a:solidFill>
              <a:latin typeface="Century Gothic" panose="020B0502020202020204"/>
              <a:ea typeface="+mn-ea"/>
              <a:cs typeface="+mn-cs"/>
            </a:rPr>
            <a:t>Implementation Guide</a:t>
          </a:r>
        </a:p>
        <a:p>
          <a:r>
            <a:rPr lang="en-US" sz="1100" b="1" dirty="0">
              <a:solidFill>
                <a:schemeClr val="bg1"/>
              </a:solidFill>
              <a:latin typeface="Century Gothic" panose="020B0502020202020204"/>
              <a:ea typeface="+mn-ea"/>
              <a:cs typeface="+mn-cs"/>
            </a:rPr>
            <a:t>(Planning tool for roll out)</a:t>
          </a:r>
        </a:p>
      </dgm:t>
    </dgm:pt>
    <dgm:pt modelId="{D8270223-BF78-4AA0-A382-9E5ADD78BC64}" type="parTrans" cxnId="{BB30C4F5-F4DD-4E82-96F3-B4A18A3FCD52}">
      <dgm:prSet/>
      <dgm:spPr/>
      <dgm:t>
        <a:bodyPr/>
        <a:lstStyle/>
        <a:p>
          <a:endParaRPr lang="en-US"/>
        </a:p>
      </dgm:t>
    </dgm:pt>
    <dgm:pt modelId="{77D938A2-AF54-4DE2-AF3A-95038657D457}" type="sibTrans" cxnId="{BB30C4F5-F4DD-4E82-96F3-B4A18A3FCD52}">
      <dgm:prSet/>
      <dgm:spPr/>
      <dgm:t>
        <a:bodyPr/>
        <a:lstStyle/>
        <a:p>
          <a:endParaRPr lang="en-US"/>
        </a:p>
      </dgm:t>
    </dgm:pt>
    <dgm:pt modelId="{7A8781F9-A690-4406-B00B-C256FF667E4A}">
      <dgm:prSet phldrT="[Text]" custT="1"/>
      <dgm:spPr>
        <a:xfrm>
          <a:off x="4721060" y="957262"/>
          <a:ext cx="1011637" cy="1276350"/>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en-US" sz="1100" b="1" dirty="0">
              <a:solidFill>
                <a:sysClr val="window" lastClr="FFFFFF"/>
              </a:solidFill>
              <a:latin typeface="Century Gothic" panose="020B0502020202020204"/>
              <a:ea typeface="+mn-ea"/>
              <a:cs typeface="+mn-cs"/>
            </a:rPr>
            <a:t>The Guide</a:t>
          </a:r>
        </a:p>
        <a:p>
          <a:r>
            <a:rPr lang="en-US" sz="1100" b="1" dirty="0">
              <a:solidFill>
                <a:schemeClr val="bg1"/>
              </a:solidFill>
              <a:latin typeface="Century Gothic" panose="020B0502020202020204"/>
              <a:ea typeface="+mn-ea"/>
              <a:cs typeface="+mn-cs"/>
            </a:rPr>
            <a:t>(Provides the factual information on making the decision)</a:t>
          </a:r>
        </a:p>
      </dgm:t>
    </dgm:pt>
    <dgm:pt modelId="{4FA26888-C430-48BB-A8AD-C0A90F9D21C4}" type="parTrans" cxnId="{E36574FA-E0DF-4C9A-834E-266DB4BF3E96}">
      <dgm:prSet/>
      <dgm:spPr/>
      <dgm:t>
        <a:bodyPr/>
        <a:lstStyle/>
        <a:p>
          <a:endParaRPr lang="en-US"/>
        </a:p>
      </dgm:t>
    </dgm:pt>
    <dgm:pt modelId="{82B73983-877A-429F-97E4-38C4A8DA3C12}" type="sibTrans" cxnId="{E36574FA-E0DF-4C9A-834E-266DB4BF3E96}">
      <dgm:prSet/>
      <dgm:spPr/>
      <dgm:t>
        <a:bodyPr/>
        <a:lstStyle/>
        <a:p>
          <a:endParaRPr lang="en-US"/>
        </a:p>
      </dgm:t>
    </dgm:pt>
    <dgm:pt modelId="{4F7F35E4-A818-4FBA-9960-3F837EE17E3F}">
      <dgm:prSet phldrT="[Text]" custT="1"/>
      <dgm:spPr>
        <a:xfrm>
          <a:off x="5901303" y="957262"/>
          <a:ext cx="1011637" cy="1276350"/>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r>
            <a:rPr lang="en-US" sz="1100" b="1" dirty="0">
              <a:solidFill>
                <a:sysClr val="window" lastClr="FFFFFF"/>
              </a:solidFill>
              <a:latin typeface="Century Gothic" panose="020B0502020202020204"/>
              <a:ea typeface="+mn-ea"/>
              <a:cs typeface="+mn-cs"/>
            </a:rPr>
            <a:t>Videos and Case Studies</a:t>
          </a:r>
        </a:p>
        <a:p>
          <a:r>
            <a:rPr lang="en-US" sz="1100" b="1" dirty="0">
              <a:solidFill>
                <a:schemeClr val="bg1"/>
              </a:solidFill>
              <a:latin typeface="Century Gothic" panose="020B0502020202020204"/>
              <a:ea typeface="+mn-ea"/>
              <a:cs typeface="+mn-cs"/>
            </a:rPr>
            <a:t>(Supports ongoing education)</a:t>
          </a:r>
        </a:p>
      </dgm:t>
    </dgm:pt>
    <dgm:pt modelId="{F42918F6-AB76-4590-986B-1B1BF9367979}" type="parTrans" cxnId="{A351406B-47A4-4CDF-9BAE-C91E406B175E}">
      <dgm:prSet/>
      <dgm:spPr/>
      <dgm:t>
        <a:bodyPr/>
        <a:lstStyle/>
        <a:p>
          <a:endParaRPr lang="en-US"/>
        </a:p>
      </dgm:t>
    </dgm:pt>
    <dgm:pt modelId="{3142F1A8-2712-4330-8207-D01BF3D78E99}" type="sibTrans" cxnId="{A351406B-47A4-4CDF-9BAE-C91E406B175E}">
      <dgm:prSet/>
      <dgm:spPr/>
      <dgm:t>
        <a:bodyPr/>
        <a:lstStyle/>
        <a:p>
          <a:endParaRPr lang="en-US"/>
        </a:p>
      </dgm:t>
    </dgm:pt>
    <dgm:pt modelId="{8C6B284A-9617-4FC5-B3EF-315B723CFF35}" type="pres">
      <dgm:prSet presAssocID="{EE87C272-B61C-437A-A67D-3B475F8C3240}" presName="CompostProcess" presStyleCnt="0">
        <dgm:presLayoutVars>
          <dgm:dir/>
          <dgm:resizeHandles val="exact"/>
        </dgm:presLayoutVars>
      </dgm:prSet>
      <dgm:spPr/>
    </dgm:pt>
    <dgm:pt modelId="{53E11E72-88AE-4E6D-844C-873A289D418B}" type="pres">
      <dgm:prSet presAssocID="{EE87C272-B61C-437A-A67D-3B475F8C3240}" presName="arrow" presStyleLbl="bgShp" presStyleIdx="0" presStyleCnt="1"/>
      <dgm:spPr>
        <a:xfrm>
          <a:off x="518476" y="0"/>
          <a:ext cx="5876072" cy="3190875"/>
        </a:xfrm>
        <a:prstGeom prst="rightArrow">
          <a:avLst/>
        </a:prstGeom>
        <a:solidFill>
          <a:srgbClr val="A53010">
            <a:tint val="40000"/>
            <a:hueOff val="0"/>
            <a:satOff val="0"/>
            <a:lumOff val="0"/>
            <a:alphaOff val="0"/>
          </a:srgbClr>
        </a:solidFill>
        <a:ln>
          <a:noFill/>
        </a:ln>
        <a:effectLst/>
      </dgm:spPr>
    </dgm:pt>
    <dgm:pt modelId="{2386BA21-7755-484C-8046-D336611F2CB9}" type="pres">
      <dgm:prSet presAssocID="{EE87C272-B61C-437A-A67D-3B475F8C3240}" presName="linearProcess" presStyleCnt="0"/>
      <dgm:spPr/>
    </dgm:pt>
    <dgm:pt modelId="{88B11850-AF90-4B64-9F3E-B4D833A61088}" type="pres">
      <dgm:prSet presAssocID="{BA94541F-171F-4B87-BC9B-E5E8768D5EB1}" presName="textNode" presStyleLbl="node1" presStyleIdx="0" presStyleCnt="3" custScaleX="102525" custScaleY="88200" custLinFactX="78990" custLinFactNeighborX="100000" custLinFactNeighborY="43">
        <dgm:presLayoutVars>
          <dgm:bulletEnabled val="1"/>
        </dgm:presLayoutVars>
      </dgm:prSet>
      <dgm:spPr/>
    </dgm:pt>
    <dgm:pt modelId="{E98CCD9C-3BAE-4CE7-A139-38F803151EE6}" type="pres">
      <dgm:prSet presAssocID="{77D938A2-AF54-4DE2-AF3A-95038657D457}" presName="sibTrans" presStyleCnt="0"/>
      <dgm:spPr/>
    </dgm:pt>
    <dgm:pt modelId="{B56FEB1E-6D0C-48B5-A557-F5B1120B83DD}" type="pres">
      <dgm:prSet presAssocID="{7A8781F9-A690-4406-B00B-C256FF667E4A}" presName="textNode" presStyleLbl="node1" presStyleIdx="1" presStyleCnt="3" custScaleX="94552" custLinFactX="-387929" custLinFactNeighborX="-400000" custLinFactNeighborY="2328">
        <dgm:presLayoutVars>
          <dgm:bulletEnabled val="1"/>
        </dgm:presLayoutVars>
      </dgm:prSet>
      <dgm:spPr/>
    </dgm:pt>
    <dgm:pt modelId="{85AD9878-46F2-4E55-86F3-8770139A6A27}" type="pres">
      <dgm:prSet presAssocID="{82B73983-877A-429F-97E4-38C4A8DA3C12}" presName="sibTrans" presStyleCnt="0"/>
      <dgm:spPr/>
    </dgm:pt>
    <dgm:pt modelId="{8E152C70-C942-40B8-B6AE-D9AF4685E23E}" type="pres">
      <dgm:prSet presAssocID="{4F7F35E4-A818-4FBA-9960-3F837EE17E3F}" presName="textNode" presStyleLbl="node1" presStyleIdx="2" presStyleCnt="3" custScaleX="86516" custLinFactX="-9101" custLinFactNeighborX="-100000" custLinFactNeighborY="515">
        <dgm:presLayoutVars>
          <dgm:bulletEnabled val="1"/>
        </dgm:presLayoutVars>
      </dgm:prSet>
      <dgm:spPr/>
    </dgm:pt>
  </dgm:ptLst>
  <dgm:cxnLst>
    <dgm:cxn modelId="{F5BE670C-3B3F-4664-81C9-84DE84D00B40}" type="presOf" srcId="{4F7F35E4-A818-4FBA-9960-3F837EE17E3F}" destId="{8E152C70-C942-40B8-B6AE-D9AF4685E23E}" srcOrd="0" destOrd="0" presId="urn:microsoft.com/office/officeart/2005/8/layout/hProcess9"/>
    <dgm:cxn modelId="{5907AC25-6482-4919-A590-3F58AC154F47}" type="presOf" srcId="{7A8781F9-A690-4406-B00B-C256FF667E4A}" destId="{B56FEB1E-6D0C-48B5-A557-F5B1120B83DD}" srcOrd="0" destOrd="0" presId="urn:microsoft.com/office/officeart/2005/8/layout/hProcess9"/>
    <dgm:cxn modelId="{D2D10543-E3DE-4C9E-AB5D-C249077B0EBE}" type="presOf" srcId="{EE87C272-B61C-437A-A67D-3B475F8C3240}" destId="{8C6B284A-9617-4FC5-B3EF-315B723CFF35}" srcOrd="0" destOrd="0" presId="urn:microsoft.com/office/officeart/2005/8/layout/hProcess9"/>
    <dgm:cxn modelId="{A351406B-47A4-4CDF-9BAE-C91E406B175E}" srcId="{EE87C272-B61C-437A-A67D-3B475F8C3240}" destId="{4F7F35E4-A818-4FBA-9960-3F837EE17E3F}" srcOrd="2" destOrd="0" parTransId="{F42918F6-AB76-4590-986B-1B1BF9367979}" sibTransId="{3142F1A8-2712-4330-8207-D01BF3D78E99}"/>
    <dgm:cxn modelId="{AC3DCC4D-B94E-4DD8-AB89-C6125092F7E1}" type="presOf" srcId="{BA94541F-171F-4B87-BC9B-E5E8768D5EB1}" destId="{88B11850-AF90-4B64-9F3E-B4D833A61088}" srcOrd="0" destOrd="0" presId="urn:microsoft.com/office/officeart/2005/8/layout/hProcess9"/>
    <dgm:cxn modelId="{BB30C4F5-F4DD-4E82-96F3-B4A18A3FCD52}" srcId="{EE87C272-B61C-437A-A67D-3B475F8C3240}" destId="{BA94541F-171F-4B87-BC9B-E5E8768D5EB1}" srcOrd="0" destOrd="0" parTransId="{D8270223-BF78-4AA0-A382-9E5ADD78BC64}" sibTransId="{77D938A2-AF54-4DE2-AF3A-95038657D457}"/>
    <dgm:cxn modelId="{E36574FA-E0DF-4C9A-834E-266DB4BF3E96}" srcId="{EE87C272-B61C-437A-A67D-3B475F8C3240}" destId="{7A8781F9-A690-4406-B00B-C256FF667E4A}" srcOrd="1" destOrd="0" parTransId="{4FA26888-C430-48BB-A8AD-C0A90F9D21C4}" sibTransId="{82B73983-877A-429F-97E4-38C4A8DA3C12}"/>
    <dgm:cxn modelId="{C73763B6-78D7-4E7F-B823-5DBB23221F78}" type="presParOf" srcId="{8C6B284A-9617-4FC5-B3EF-315B723CFF35}" destId="{53E11E72-88AE-4E6D-844C-873A289D418B}" srcOrd="0" destOrd="0" presId="urn:microsoft.com/office/officeart/2005/8/layout/hProcess9"/>
    <dgm:cxn modelId="{531DB1EC-E206-4813-85DE-7E1D47773AA8}" type="presParOf" srcId="{8C6B284A-9617-4FC5-B3EF-315B723CFF35}" destId="{2386BA21-7755-484C-8046-D336611F2CB9}" srcOrd="1" destOrd="0" presId="urn:microsoft.com/office/officeart/2005/8/layout/hProcess9"/>
    <dgm:cxn modelId="{3CD0F08D-7392-436D-BC70-E814E5F447C5}" type="presParOf" srcId="{2386BA21-7755-484C-8046-D336611F2CB9}" destId="{88B11850-AF90-4B64-9F3E-B4D833A61088}" srcOrd="0" destOrd="0" presId="urn:microsoft.com/office/officeart/2005/8/layout/hProcess9"/>
    <dgm:cxn modelId="{85B91EC0-39C0-4418-B4FE-2B22E1F9B9C3}" type="presParOf" srcId="{2386BA21-7755-484C-8046-D336611F2CB9}" destId="{E98CCD9C-3BAE-4CE7-A139-38F803151EE6}" srcOrd="1" destOrd="0" presId="urn:microsoft.com/office/officeart/2005/8/layout/hProcess9"/>
    <dgm:cxn modelId="{8CEACF7B-EE3E-4804-AA12-D3F4777D3CE3}" type="presParOf" srcId="{2386BA21-7755-484C-8046-D336611F2CB9}" destId="{B56FEB1E-6D0C-48B5-A557-F5B1120B83DD}" srcOrd="2" destOrd="0" presId="urn:microsoft.com/office/officeart/2005/8/layout/hProcess9"/>
    <dgm:cxn modelId="{911DE23F-716F-4F2D-AEA8-0CCF4B1AEA87}" type="presParOf" srcId="{2386BA21-7755-484C-8046-D336611F2CB9}" destId="{85AD9878-46F2-4E55-86F3-8770139A6A27}" srcOrd="3" destOrd="0" presId="urn:microsoft.com/office/officeart/2005/8/layout/hProcess9"/>
    <dgm:cxn modelId="{22E156A1-F149-4E52-B727-1C5E6D50483B}" type="presParOf" srcId="{2386BA21-7755-484C-8046-D336611F2CB9}" destId="{8E152C70-C942-40B8-B6AE-D9AF4685E2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C0E3F-F886-4535-9A57-B62B61518084}">
      <dsp:nvSpPr>
        <dsp:cNvPr id="0" name=""/>
        <dsp:cNvSpPr/>
      </dsp:nvSpPr>
      <dsp:spPr>
        <a:xfrm>
          <a:off x="4114811" y="1322648"/>
          <a:ext cx="3020949" cy="517131"/>
        </a:xfrm>
        <a:custGeom>
          <a:avLst/>
          <a:gdLst/>
          <a:ahLst/>
          <a:cxnLst/>
          <a:rect l="0" t="0" r="0" b="0"/>
          <a:pathLst>
            <a:path>
              <a:moveTo>
                <a:pt x="0" y="0"/>
              </a:moveTo>
              <a:lnTo>
                <a:pt x="0" y="258565"/>
              </a:lnTo>
              <a:lnTo>
                <a:pt x="3020949" y="258565"/>
              </a:lnTo>
              <a:lnTo>
                <a:pt x="3020949" y="517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52508-56D8-4557-83E5-346B037982B5}">
      <dsp:nvSpPr>
        <dsp:cNvPr id="0" name=""/>
        <dsp:cNvSpPr/>
      </dsp:nvSpPr>
      <dsp:spPr>
        <a:xfrm>
          <a:off x="4069078" y="1322648"/>
          <a:ext cx="91440" cy="549785"/>
        </a:xfrm>
        <a:custGeom>
          <a:avLst/>
          <a:gdLst/>
          <a:ahLst/>
          <a:cxnLst/>
          <a:rect l="0" t="0" r="0" b="0"/>
          <a:pathLst>
            <a:path>
              <a:moveTo>
                <a:pt x="45732" y="0"/>
              </a:moveTo>
              <a:lnTo>
                <a:pt x="45732" y="291219"/>
              </a:lnTo>
              <a:lnTo>
                <a:pt x="45720" y="291219"/>
              </a:lnTo>
              <a:lnTo>
                <a:pt x="45720" y="549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8061A-F5DC-477E-91C4-C2F2CE51D06F}">
      <dsp:nvSpPr>
        <dsp:cNvPr id="0" name=""/>
        <dsp:cNvSpPr/>
      </dsp:nvSpPr>
      <dsp:spPr>
        <a:xfrm>
          <a:off x="1234681" y="1322648"/>
          <a:ext cx="2880129" cy="517131"/>
        </a:xfrm>
        <a:custGeom>
          <a:avLst/>
          <a:gdLst/>
          <a:ahLst/>
          <a:cxnLst/>
          <a:rect l="0" t="0" r="0" b="0"/>
          <a:pathLst>
            <a:path>
              <a:moveTo>
                <a:pt x="2880129" y="0"/>
              </a:moveTo>
              <a:lnTo>
                <a:pt x="2880129" y="258565"/>
              </a:lnTo>
              <a:lnTo>
                <a:pt x="0" y="258565"/>
              </a:lnTo>
              <a:lnTo>
                <a:pt x="0" y="517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74464-D9B7-49B7-8A04-FE7182C71A6A}">
      <dsp:nvSpPr>
        <dsp:cNvPr id="0" name=""/>
        <dsp:cNvSpPr/>
      </dsp:nvSpPr>
      <dsp:spPr>
        <a:xfrm>
          <a:off x="2198923" y="216761"/>
          <a:ext cx="3831775" cy="11058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Reducing Avoidable Transfer Strategy</a:t>
          </a:r>
        </a:p>
      </dsp:txBody>
      <dsp:txXfrm>
        <a:off x="2198923" y="216761"/>
        <a:ext cx="3831775" cy="1105886"/>
      </dsp:txXfrm>
    </dsp:sp>
    <dsp:sp modelId="{0DE4CBEB-EAC0-41F7-9059-E30774F60465}">
      <dsp:nvSpPr>
        <dsp:cNvPr id="0" name=""/>
        <dsp:cNvSpPr/>
      </dsp:nvSpPr>
      <dsp:spPr>
        <a:xfrm>
          <a:off x="3414" y="1839780"/>
          <a:ext cx="2462533" cy="21419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u="sng" kern="1200" dirty="0">
              <a:solidFill>
                <a:schemeClr val="bg1"/>
              </a:solidFill>
            </a:rPr>
            <a:t>Staff Education</a:t>
          </a:r>
        </a:p>
        <a:p>
          <a:pPr marL="0" lvl="0" indent="0" algn="ctr" defTabSz="1066800">
            <a:lnSpc>
              <a:spcPct val="90000"/>
            </a:lnSpc>
            <a:spcBef>
              <a:spcPct val="0"/>
            </a:spcBef>
            <a:spcAft>
              <a:spcPct val="35000"/>
            </a:spcAft>
            <a:buNone/>
          </a:pPr>
          <a:r>
            <a:rPr lang="en-US" sz="2400" kern="1200" dirty="0">
              <a:solidFill>
                <a:schemeClr val="bg1"/>
              </a:solidFill>
            </a:rPr>
            <a:t>Training Videos, Case Studies, Presentations.</a:t>
          </a:r>
        </a:p>
      </dsp:txBody>
      <dsp:txXfrm>
        <a:off x="3414" y="1839780"/>
        <a:ext cx="2462533" cy="2141985"/>
      </dsp:txXfrm>
    </dsp:sp>
    <dsp:sp modelId="{8560D05D-5DBB-4483-9CE7-645408FD8075}">
      <dsp:nvSpPr>
        <dsp:cNvPr id="0" name=""/>
        <dsp:cNvSpPr/>
      </dsp:nvSpPr>
      <dsp:spPr>
        <a:xfrm>
          <a:off x="2930160" y="1872433"/>
          <a:ext cx="2369277" cy="21637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kern="1200" dirty="0">
              <a:solidFill>
                <a:schemeClr val="bg1"/>
              </a:solidFill>
            </a:rPr>
            <a:t>Provide the Guide </a:t>
          </a:r>
        </a:p>
        <a:p>
          <a:pPr marL="0" lvl="0" indent="0" algn="ctr" defTabSz="889000">
            <a:lnSpc>
              <a:spcPct val="90000"/>
            </a:lnSpc>
            <a:spcBef>
              <a:spcPct val="0"/>
            </a:spcBef>
            <a:spcAft>
              <a:spcPts val="0"/>
            </a:spcAft>
            <a:buNone/>
          </a:pPr>
          <a:r>
            <a:rPr lang="en-US" sz="2000" kern="1200" dirty="0">
              <a:solidFill>
                <a:schemeClr val="bg1"/>
              </a:solidFill>
            </a:rPr>
            <a:t>to all residents, families and incorporated in admission and care plan meetings</a:t>
          </a:r>
        </a:p>
      </dsp:txBody>
      <dsp:txXfrm>
        <a:off x="2930160" y="1872433"/>
        <a:ext cx="2369277" cy="2163766"/>
      </dsp:txXfrm>
    </dsp:sp>
    <dsp:sp modelId="{A34D6CAE-0FF9-46E4-8BB0-0467E1057E27}">
      <dsp:nvSpPr>
        <dsp:cNvPr id="0" name=""/>
        <dsp:cNvSpPr/>
      </dsp:nvSpPr>
      <dsp:spPr>
        <a:xfrm>
          <a:off x="5869489" y="1839780"/>
          <a:ext cx="2532543" cy="21637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kern="1200" baseline="0" dirty="0">
              <a:solidFill>
                <a:schemeClr val="bg1"/>
              </a:solidFill>
            </a:rPr>
            <a:t>Medical Director/</a:t>
          </a:r>
        </a:p>
        <a:p>
          <a:pPr marL="0" lvl="0" indent="0" algn="ctr" defTabSz="889000">
            <a:lnSpc>
              <a:spcPct val="90000"/>
            </a:lnSpc>
            <a:spcBef>
              <a:spcPct val="0"/>
            </a:spcBef>
            <a:spcAft>
              <a:spcPct val="35000"/>
            </a:spcAft>
            <a:buNone/>
          </a:pPr>
          <a:r>
            <a:rPr lang="en-US" sz="2000" kern="1200" baseline="0" dirty="0">
              <a:solidFill>
                <a:schemeClr val="bg1"/>
              </a:solidFill>
            </a:rPr>
            <a:t>Advanced Practice staff have an active role in having care discussions using the Guide</a:t>
          </a:r>
        </a:p>
      </dsp:txBody>
      <dsp:txXfrm>
        <a:off x="5869489" y="1839780"/>
        <a:ext cx="2532543" cy="2163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11E72-88AE-4E6D-844C-873A289D418B}">
      <dsp:nvSpPr>
        <dsp:cNvPr id="0" name=""/>
        <dsp:cNvSpPr/>
      </dsp:nvSpPr>
      <dsp:spPr>
        <a:xfrm>
          <a:off x="656562" y="0"/>
          <a:ext cx="7441047" cy="3831157"/>
        </a:xfrm>
        <a:prstGeom prst="rightArrow">
          <a:avLst/>
        </a:prstGeom>
        <a:solidFill>
          <a:srgbClr val="A5301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8B11850-AF90-4B64-9F3E-B4D833A61088}">
      <dsp:nvSpPr>
        <dsp:cNvPr id="0" name=""/>
        <dsp:cNvSpPr/>
      </dsp:nvSpPr>
      <dsp:spPr>
        <a:xfrm>
          <a:off x="2727629" y="1240421"/>
          <a:ext cx="2692564" cy="1351632"/>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entury Gothic" panose="020B0502020202020204"/>
              <a:ea typeface="+mn-ea"/>
              <a:cs typeface="+mn-cs"/>
            </a:rPr>
            <a:t>Best Practices</a:t>
          </a:r>
          <a:br>
            <a:rPr lang="en-US" sz="1100" b="1" kern="1200" dirty="0">
              <a:solidFill>
                <a:sysClr val="window" lastClr="FFFFFF"/>
              </a:solidFill>
              <a:latin typeface="Century Gothic" panose="020B0502020202020204"/>
              <a:ea typeface="+mn-ea"/>
              <a:cs typeface="+mn-cs"/>
            </a:rPr>
          </a:br>
          <a:r>
            <a:rPr lang="en-US" sz="1100" b="1" kern="1200" dirty="0">
              <a:solidFill>
                <a:sysClr val="window" lastClr="FFFFFF"/>
              </a:solidFill>
              <a:latin typeface="Century Gothic" panose="020B0502020202020204"/>
              <a:ea typeface="+mn-ea"/>
              <a:cs typeface="+mn-cs"/>
            </a:rPr>
            <a:t>Implementation Guide</a:t>
          </a:r>
        </a:p>
        <a:p>
          <a:pPr marL="0" lvl="0" indent="0" algn="ctr" defTabSz="488950">
            <a:lnSpc>
              <a:spcPct val="90000"/>
            </a:lnSpc>
            <a:spcBef>
              <a:spcPct val="0"/>
            </a:spcBef>
            <a:spcAft>
              <a:spcPct val="35000"/>
            </a:spcAft>
            <a:buNone/>
          </a:pPr>
          <a:r>
            <a:rPr lang="en-US" sz="1100" b="1" kern="1200" dirty="0">
              <a:solidFill>
                <a:schemeClr val="bg1"/>
              </a:solidFill>
              <a:latin typeface="Century Gothic" panose="020B0502020202020204"/>
              <a:ea typeface="+mn-ea"/>
              <a:cs typeface="+mn-cs"/>
            </a:rPr>
            <a:t>(Planning tool for roll out)</a:t>
          </a:r>
        </a:p>
      </dsp:txBody>
      <dsp:txXfrm>
        <a:off x="2793610" y="1306402"/>
        <a:ext cx="2560602" cy="1219670"/>
      </dsp:txXfrm>
    </dsp:sp>
    <dsp:sp modelId="{B56FEB1E-6D0C-48B5-A557-F5B1120B83DD}">
      <dsp:nvSpPr>
        <dsp:cNvPr id="0" name=""/>
        <dsp:cNvSpPr/>
      </dsp:nvSpPr>
      <dsp:spPr>
        <a:xfrm>
          <a:off x="0" y="1185022"/>
          <a:ext cx="2483173" cy="1532462"/>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entury Gothic" panose="020B0502020202020204"/>
              <a:ea typeface="+mn-ea"/>
              <a:cs typeface="+mn-cs"/>
            </a:rPr>
            <a:t>The Guide</a:t>
          </a:r>
        </a:p>
        <a:p>
          <a:pPr marL="0" lvl="0" indent="0" algn="ctr" defTabSz="488950">
            <a:lnSpc>
              <a:spcPct val="90000"/>
            </a:lnSpc>
            <a:spcBef>
              <a:spcPct val="0"/>
            </a:spcBef>
            <a:spcAft>
              <a:spcPct val="35000"/>
            </a:spcAft>
            <a:buNone/>
          </a:pPr>
          <a:r>
            <a:rPr lang="en-US" sz="1100" b="1" kern="1200" dirty="0">
              <a:solidFill>
                <a:schemeClr val="bg1"/>
              </a:solidFill>
              <a:latin typeface="Century Gothic" panose="020B0502020202020204"/>
              <a:ea typeface="+mn-ea"/>
              <a:cs typeface="+mn-cs"/>
            </a:rPr>
            <a:t>(Provides the factual information on making the decision)</a:t>
          </a:r>
        </a:p>
      </dsp:txBody>
      <dsp:txXfrm>
        <a:off x="74809" y="1259831"/>
        <a:ext cx="2333555" cy="1382844"/>
      </dsp:txXfrm>
    </dsp:sp>
    <dsp:sp modelId="{8E152C70-C942-40B8-B6AE-D9AF4685E23E}">
      <dsp:nvSpPr>
        <dsp:cNvPr id="0" name=""/>
        <dsp:cNvSpPr/>
      </dsp:nvSpPr>
      <dsp:spPr>
        <a:xfrm>
          <a:off x="5589876" y="1157239"/>
          <a:ext cx="2272128" cy="1532462"/>
        </a:xfrm>
        <a:prstGeom prst="roundRect">
          <a:avLst/>
        </a:prstGeom>
        <a:solidFill>
          <a:srgbClr val="A53010">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entury Gothic" panose="020B0502020202020204"/>
              <a:ea typeface="+mn-ea"/>
              <a:cs typeface="+mn-cs"/>
            </a:rPr>
            <a:t>Videos and Case Studies</a:t>
          </a:r>
        </a:p>
        <a:p>
          <a:pPr marL="0" lvl="0" indent="0" algn="ctr" defTabSz="488950">
            <a:lnSpc>
              <a:spcPct val="90000"/>
            </a:lnSpc>
            <a:spcBef>
              <a:spcPct val="0"/>
            </a:spcBef>
            <a:spcAft>
              <a:spcPct val="35000"/>
            </a:spcAft>
            <a:buNone/>
          </a:pPr>
          <a:r>
            <a:rPr lang="en-US" sz="1100" b="1" kern="1200" dirty="0">
              <a:solidFill>
                <a:schemeClr val="bg1"/>
              </a:solidFill>
              <a:latin typeface="Century Gothic" panose="020B0502020202020204"/>
              <a:ea typeface="+mn-ea"/>
              <a:cs typeface="+mn-cs"/>
            </a:rPr>
            <a:t>(Supports ongoing education)</a:t>
          </a:r>
        </a:p>
      </dsp:txBody>
      <dsp:txXfrm>
        <a:off x="5664685" y="1232048"/>
        <a:ext cx="2122510" cy="13828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0.11751</cdr:x>
      <cdr:y>0.80596</cdr:y>
    </cdr:from>
    <cdr:to>
      <cdr:x>0.13549</cdr:x>
      <cdr:y>0.83615</cdr:y>
    </cdr:to>
    <cdr:sp macro="" textlink="">
      <cdr:nvSpPr>
        <cdr:cNvPr id="2" name="Rectangle 1"/>
        <cdr:cNvSpPr/>
      </cdr:nvSpPr>
      <cdr:spPr>
        <a:xfrm xmlns:a="http://schemas.openxmlformats.org/drawingml/2006/main">
          <a:off x="1004242" y="4512521"/>
          <a:ext cx="153681" cy="169049"/>
        </a:xfrm>
        <a:prstGeom xmlns:a="http://schemas.openxmlformats.org/drawingml/2006/main" prst="rect">
          <a:avLst/>
        </a:prstGeom>
        <a:solidFill xmlns:a="http://schemas.openxmlformats.org/drawingml/2006/main">
          <a:srgbClr val="FFFF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effectLst>
              <a:outerShdw blurRad="50800" dist="50800" dir="5400000" algn="ctr" rotWithShape="0">
                <a:schemeClr val="bg1"/>
              </a:outerShdw>
            </a:effectLst>
          </a:endParaRPr>
        </a:p>
      </cdr:txBody>
    </cdr:sp>
  </cdr:relSizeAnchor>
  <cdr:relSizeAnchor xmlns:cdr="http://schemas.openxmlformats.org/drawingml/2006/chartDrawing">
    <cdr:from>
      <cdr:x>0.56056</cdr:x>
      <cdr:y>0.84247</cdr:y>
    </cdr:from>
    <cdr:to>
      <cdr:x>1</cdr:x>
      <cdr:y>0.91668</cdr:y>
    </cdr:to>
    <cdr:sp macro="" textlink="">
      <cdr:nvSpPr>
        <cdr:cNvPr id="5" name="TextBox 6"/>
        <cdr:cNvSpPr txBox="1"/>
      </cdr:nvSpPr>
      <cdr:spPr>
        <a:xfrm xmlns:a="http://schemas.openxmlformats.org/drawingml/2006/main">
          <a:off x="4790630" y="4716917"/>
          <a:ext cx="3755493"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pPr>
            <a:lnSpc>
              <a:spcPct val="150000"/>
            </a:lnSpc>
            <a:spcBef>
              <a:spcPts val="0"/>
            </a:spcBef>
            <a:spcAft>
              <a:spcPts val="1200"/>
            </a:spcAft>
            <a:buClr>
              <a:srgbClr val="A10000"/>
            </a:buClr>
          </a:pPr>
          <a:r>
            <a:rPr lang="en-US" sz="1400" spc="10" dirty="0">
              <a:solidFill>
                <a:srgbClr val="231F20"/>
              </a:solidFill>
              <a:latin typeface="Tahoma"/>
              <a:cs typeface="Tahoma"/>
            </a:rPr>
            <a:t>Increase Resident/Family Participation Care</a:t>
          </a:r>
          <a:endParaRPr lang="en-US" sz="1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wrap="square" lIns="93176" tIns="46588" rIns="93176" bIns="46588" numCol="1" anchor="t" anchorCtr="0" compatLnSpc="1">
            <a:prstTxWarp prst="textNoShape">
              <a:avLst/>
            </a:prstTxWarp>
          </a:bodyPr>
          <a:lstStyle>
            <a:lvl1pPr algn="r">
              <a:defRPr sz="1200" smtClean="0"/>
            </a:lvl1pPr>
          </a:lstStyle>
          <a:p>
            <a:pPr>
              <a:defRPr/>
            </a:pPr>
            <a:fld id="{E5AE7579-6DA0-4186-8CAC-16DF8FCC97BC}" type="datetime1">
              <a:rPr lang="en-US" altLang="en-US"/>
              <a:pPr>
                <a:defRPr/>
              </a:pPr>
              <a:t>9/17/2020</a:t>
            </a:fld>
            <a:endParaRPr lang="en-US" alt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6" tIns="46588" rIns="93176" bIns="46588"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wrap="square" lIns="93176" tIns="46588" rIns="93176" bIns="46588" numCol="1" anchor="b" anchorCtr="0" compatLnSpc="1">
            <a:prstTxWarp prst="textNoShape">
              <a:avLst/>
            </a:prstTxWarp>
          </a:bodyPr>
          <a:lstStyle>
            <a:lvl1pPr algn="r">
              <a:defRPr sz="1200" smtClean="0"/>
            </a:lvl1pPr>
          </a:lstStyle>
          <a:p>
            <a:pPr>
              <a:defRPr/>
            </a:pPr>
            <a:fld id="{F68E3E16-0008-4BF0-B0E9-D89939B62931}" type="slidenum">
              <a:rPr lang="en-US" altLang="en-US"/>
              <a:pPr>
                <a:defRPr/>
              </a:pPr>
              <a:t>‹#›</a:t>
            </a:fld>
            <a:endParaRPr lang="en-US" altLang="en-US" dirty="0"/>
          </a:p>
        </p:txBody>
      </p:sp>
    </p:spTree>
    <p:extLst>
      <p:ext uri="{BB962C8B-B14F-4D97-AF65-F5344CB8AC3E}">
        <p14:creationId xmlns:p14="http://schemas.microsoft.com/office/powerpoint/2010/main" val="1507884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wrap="square" lIns="93176" tIns="46588" rIns="93176" bIns="46588" numCol="1" anchor="t" anchorCtr="0" compatLnSpc="1">
            <a:prstTxWarp prst="textNoShape">
              <a:avLst/>
            </a:prstTxWarp>
          </a:bodyPr>
          <a:lstStyle>
            <a:lvl1pPr algn="r">
              <a:defRPr sz="1200" smtClean="0">
                <a:latin typeface="Calibri" pitchFamily="34" charset="0"/>
              </a:defRPr>
            </a:lvl1pPr>
          </a:lstStyle>
          <a:p>
            <a:pPr>
              <a:defRPr/>
            </a:pPr>
            <a:fld id="{CC1E2547-20A6-46CF-B407-5E3C22C4D3D3}" type="datetime1">
              <a:rPr lang="en-US" altLang="en-US"/>
              <a:pPr>
                <a:defRPr/>
              </a:pPr>
              <a:t>9/17/2020</a:t>
            </a:fld>
            <a:endParaRPr lang="en-US" alt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6" tIns="46588" rIns="93176" bIns="46588" rtlCol="0" anchor="ctr"/>
          <a:lstStyle/>
          <a:p>
            <a:pPr lvl="0"/>
            <a:endParaRPr lang="en-US" noProof="0"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6" tIns="46588" rIns="93176"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6" tIns="46588" rIns="93176" bIns="4658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3176" tIns="46588" rIns="93176" bIns="46588" numCol="1" anchor="b" anchorCtr="0" compatLnSpc="1">
            <a:prstTxWarp prst="textNoShape">
              <a:avLst/>
            </a:prstTxWarp>
          </a:bodyPr>
          <a:lstStyle>
            <a:lvl1pPr algn="r">
              <a:defRPr sz="1200" smtClean="0">
                <a:latin typeface="Calibri" pitchFamily="34" charset="0"/>
              </a:defRPr>
            </a:lvl1pPr>
          </a:lstStyle>
          <a:p>
            <a:pPr>
              <a:defRPr/>
            </a:pPr>
            <a:fld id="{0EA61541-05F8-4133-9EA4-2BB003DD2051}" type="slidenum">
              <a:rPr lang="en-US" altLang="en-US"/>
              <a:pPr>
                <a:defRPr/>
              </a:pPr>
              <a:t>‹#›</a:t>
            </a:fld>
            <a:endParaRPr lang="en-US" altLang="en-US" dirty="0"/>
          </a:p>
        </p:txBody>
      </p:sp>
    </p:spTree>
    <p:extLst>
      <p:ext uri="{BB962C8B-B14F-4D97-AF65-F5344CB8AC3E}">
        <p14:creationId xmlns:p14="http://schemas.microsoft.com/office/powerpoint/2010/main" val="32051866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pitchFamily="3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pitchFamily="32"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pitchFamily="32"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pitchFamily="32"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2" charset="-128"/>
        <a:cs typeface="ＭＳ Ｐゴシック" pitchFamily="3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snfprospaymtfctsht.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cms.gov/Medicare/Quality-Initiatives-Patient-Assessment-Instruments/NursingHomeQualityInits/Downloads/SNFRM-Technical-Report-3252015.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 SNFs paid under the </a:t>
            </a:r>
            <a:r>
              <a:rPr lang="en-US" dirty="0">
                <a:hlinkClick r:id="rId3"/>
              </a:rPr>
              <a:t>SNF Prospective Payment System (PPS)</a:t>
            </a:r>
            <a:r>
              <a:rPr lang="en-US" dirty="0"/>
              <a:t> are included in the SNF VBP Program and are eligible for payment incentives based on their performance on the program’s measure. The types of SNFs in the Program include freestanding SNFs, SNFs associated with acute care facilities, and all non-critical access hospital (CAH) swing bed rural facilities.</a:t>
            </a:r>
          </a:p>
          <a:p>
            <a:r>
              <a:rPr lang="en-US" b="1" dirty="0"/>
              <a:t>What measures will be used in the SNF VBP Program?</a:t>
            </a:r>
          </a:p>
          <a:p>
            <a:r>
              <a:rPr lang="en-US" b="1" dirty="0">
                <a:effectLst/>
              </a:rPr>
              <a:t>Skilled Nursing Facility 30-Day All-Cause Readmission Measure</a:t>
            </a:r>
            <a:endParaRPr lang="en-US" dirty="0">
              <a:effectLst/>
            </a:endParaRPr>
          </a:p>
          <a:p>
            <a:r>
              <a:rPr lang="en-US" dirty="0">
                <a:effectLst/>
              </a:rPr>
              <a:t>The </a:t>
            </a:r>
            <a:r>
              <a:rPr lang="en-US" dirty="0">
                <a:effectLst/>
                <a:hlinkClick r:id="rId4"/>
              </a:rPr>
              <a:t>Skilled Nursing Facility 30-Day All-Cause Readmission Measure</a:t>
            </a:r>
            <a:r>
              <a:rPr lang="en-US" dirty="0">
                <a:effectLst/>
              </a:rPr>
              <a:t> (SNFRM) is used in the SNF VBP Program. The SNFRM estimates the risk-standardized rate of unplanned readmissions within 30 days for:</a:t>
            </a:r>
          </a:p>
          <a:p>
            <a:pPr lvl="2"/>
            <a:r>
              <a:rPr lang="en-US" dirty="0">
                <a:effectLst/>
              </a:rPr>
              <a:t>People with fee-for-service Medicare who were inpatients at PPS, critical access, or psychiatric hospitals.</a:t>
            </a:r>
          </a:p>
          <a:p>
            <a:pPr lvl="2"/>
            <a:r>
              <a:rPr lang="en-US" dirty="0">
                <a:effectLst/>
              </a:rPr>
              <a:t>Any cause or condition.</a:t>
            </a:r>
          </a:p>
          <a:p>
            <a:endParaRPr lang="en-US" dirty="0"/>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1</a:t>
            </a:fld>
            <a:endParaRPr lang="en-US" altLang="en-US" dirty="0"/>
          </a:p>
        </p:txBody>
      </p:sp>
    </p:spTree>
    <p:extLst>
      <p:ext uri="{BB962C8B-B14F-4D97-AF65-F5344CB8AC3E}">
        <p14:creationId xmlns:p14="http://schemas.microsoft.com/office/powerpoint/2010/main" val="179095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6</a:t>
            </a:fld>
            <a:endParaRPr lang="en-US" altLang="en-US" dirty="0"/>
          </a:p>
        </p:txBody>
      </p:sp>
    </p:spTree>
    <p:extLst>
      <p:ext uri="{BB962C8B-B14F-4D97-AF65-F5344CB8AC3E}">
        <p14:creationId xmlns:p14="http://schemas.microsoft.com/office/powerpoint/2010/main" val="212844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EA61541-05F8-4133-9EA4-2BB003DD20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0341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11</a:t>
            </a:fld>
            <a:endParaRPr lang="en-US" altLang="en-US" dirty="0"/>
          </a:p>
        </p:txBody>
      </p:sp>
    </p:spTree>
    <p:extLst>
      <p:ext uri="{BB962C8B-B14F-4D97-AF65-F5344CB8AC3E}">
        <p14:creationId xmlns:p14="http://schemas.microsoft.com/office/powerpoint/2010/main" val="304108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12</a:t>
            </a:fld>
            <a:endParaRPr lang="en-US" altLang="en-US" dirty="0"/>
          </a:p>
        </p:txBody>
      </p:sp>
    </p:spTree>
    <p:extLst>
      <p:ext uri="{BB962C8B-B14F-4D97-AF65-F5344CB8AC3E}">
        <p14:creationId xmlns:p14="http://schemas.microsoft.com/office/powerpoint/2010/main" val="41095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Materials helped us educate the staff</a:t>
            </a:r>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13</a:t>
            </a:fld>
            <a:endParaRPr lang="en-US" altLang="en-US" dirty="0"/>
          </a:p>
        </p:txBody>
      </p:sp>
    </p:spTree>
    <p:extLst>
      <p:ext uri="{BB962C8B-B14F-4D97-AF65-F5344CB8AC3E}">
        <p14:creationId xmlns:p14="http://schemas.microsoft.com/office/powerpoint/2010/main" val="404806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from the pilot</a:t>
            </a:r>
          </a:p>
        </p:txBody>
      </p:sp>
      <p:sp>
        <p:nvSpPr>
          <p:cNvPr id="4" name="Slide Number Placeholder 3"/>
          <p:cNvSpPr>
            <a:spLocks noGrp="1"/>
          </p:cNvSpPr>
          <p:nvPr>
            <p:ph type="sldNum" sz="quarter" idx="5"/>
          </p:nvPr>
        </p:nvSpPr>
        <p:spPr/>
        <p:txBody>
          <a:bodyPr/>
          <a:lstStyle/>
          <a:p>
            <a:pPr>
              <a:defRPr/>
            </a:pPr>
            <a:fld id="{0EA61541-05F8-4133-9EA4-2BB003DD2051}" type="slidenum">
              <a:rPr lang="en-US" altLang="en-US" smtClean="0"/>
              <a:pPr>
                <a:defRPr/>
              </a:pPr>
              <a:t>14</a:t>
            </a:fld>
            <a:endParaRPr lang="en-US" altLang="en-US" dirty="0"/>
          </a:p>
        </p:txBody>
      </p:sp>
    </p:spTree>
    <p:extLst>
      <p:ext uri="{BB962C8B-B14F-4D97-AF65-F5344CB8AC3E}">
        <p14:creationId xmlns:p14="http://schemas.microsoft.com/office/powerpoint/2010/main" val="202716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772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F98703-A518-45CD-B235-5D6FE00D060D}"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D07882-C99D-4EDD-B101-FC6EE5BC4041}"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E4EF2C-50FB-4835-B673-74DED4E5E9BA}"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024159-718F-46AA-A326-871B90BBEA4A}"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784DEC-AF3B-43D9-AA94-BE9E02B94F66}"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4CB5A3-207A-4159-9B12-7704A33344C0}"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839120A-543A-416C-87AE-74A74F7D0FCC}"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E94C8A-8C73-44E6-BB19-9127EC782CF6}"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25DACC-1743-4914-9AD9-438F037D8E90}"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B4E7CF-38A7-4DB0-B7F4-002268D6652A}"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62227B-8B3D-4AA6-A497-CCEB1086359F}"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3FDDC9-3F56-40CF-B6DD-37B733007A11}"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115E84-C15C-479D-88C7-886819927C33}"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36EE6BD-391F-4662-87CB-7BFC98F5C1BC}"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CBA2FC-E802-4243-8542-F9E176E41ADC}" type="datetime1">
              <a:rPr lang="en-US" altLang="en-US"/>
              <a:pPr>
                <a:defRPr/>
              </a:pPr>
              <a:t>9/17/2020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7EE3F1-1218-4E26-8405-28BBF90892B1}"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F1942B-4DD4-4DED-80BF-660896947398}" type="datetime1">
              <a:rPr lang="en-US" altLang="en-US"/>
              <a:pPr>
                <a:defRPr/>
              </a:pPr>
              <a:t>9/17/2020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C77ED0C-1BD5-42D7-999B-462FB3174CDD}" type="slidenum">
              <a:rPr lang="en-US" altLang="en-US"/>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309563" y="534988"/>
            <a:ext cx="3903662" cy="18097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pPr>
              <a:defRPr/>
            </a:pPr>
            <a:fld id="{B0B64136-C3B9-49B6-8965-F539A4D68570}" type="datetime1">
              <a:rPr lang="en-US" altLang="en-US"/>
              <a:pPr>
                <a:defRPr/>
              </a:pPr>
              <a:t>9/17/2020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smtClean="0"/>
            </a:lvl1pPr>
          </a:lstStyle>
          <a:p>
            <a:pPr>
              <a:defRPr/>
            </a:pPr>
            <a:fld id="{A685D38E-F90E-417A-8880-9B8BF45F15B5}" type="slidenum">
              <a:rPr lang="en-US" altLang="en-US"/>
              <a:pPr>
                <a:defRPr/>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9C85DB-22C7-46CB-BE5C-0D5AD1B3DD4B}"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EA55BD-6C1C-4786-9B48-9847069AF9DE}"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6002E7-4061-4FBC-B22F-0D6561090325}"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AEDA0-05E2-4BE7-9803-D46C1675EAD4}" type="slidenum">
              <a:rPr lang="en-US" altLang="en-US"/>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20FBD64-6652-4DE2-A5DC-EA87ECDFB50F}"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27A5E9-65E8-4240-AC0D-A1C36FC67E04}" type="slidenum">
              <a:rPr lang="en-US" altLang="en-US"/>
              <a:pPr>
                <a:defRPr/>
              </a:pPr>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740A99-8D63-465A-8A87-7F649F3ED8F6}"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9B52C3-04DB-458F-8AFE-CCDFC1AE583D}" type="slidenum">
              <a:rPr lang="en-US" altLang="en-US"/>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E0BC9F-6100-4DF6-819C-33EAEE8EFD21}"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F8474D-27F2-49F0-82A4-02FA1D0C31E8}" type="slidenum">
              <a:rPr lang="en-US" altLang="en-US"/>
              <a:pPr>
                <a:defRPr/>
              </a:pPr>
              <a:t>‹#›</a:t>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2627ED6-687C-40E7-8F49-0AD1825ED399}"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D20EC6-97D2-4EBA-8D63-F8CE49275208}" type="slidenum">
              <a:rPr lang="en-US" altLang="en-US"/>
              <a:pPr>
                <a:defRPr/>
              </a:pPr>
              <a:t>‹#›</a:t>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1301E-210D-46AD-9A7D-BE9789A1F679}"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7AAE3D-05E3-4595-A276-E2AD3D194552}" type="slidenum">
              <a:rPr lang="en-US" altLang="en-US"/>
              <a:pPr>
                <a:defRPr/>
              </a:pPr>
              <a:t>‹#›</a:t>
            </a:fld>
            <a:endParaRPr lang="en-US"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4777B4-1FDD-4EAD-B7A7-7AA555959AD2}"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70C535-763E-430B-977E-97023A55966F}" type="slidenum">
              <a:rPr lang="en-US" altLang="en-US"/>
              <a:pPr>
                <a:defRPr/>
              </a:pPr>
              <a:t>‹#›</a:t>
            </a:fld>
            <a:endParaRPr lang="en-US"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A779A7-7388-4713-BC4D-A78B604056B9}"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3EB6B1-DA09-45F6-97C6-14F06D84EF8A}" type="slidenum">
              <a:rPr lang="en-US" altLang="en-US"/>
              <a:pPr>
                <a:defRPr/>
              </a:pPr>
              <a:t>‹#›</a:t>
            </a:fld>
            <a:endParaRPr lang="en-US"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FB4C66-A497-4EE0-8670-ADB1C52E27D0}" type="datetime1">
              <a:rPr lang="en-US" altLang="en-US"/>
              <a:pPr>
                <a:defRPr/>
              </a:pPr>
              <a:t>9/17/2020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3989A0-1A33-4C02-BD47-4C42A196CDD1}" type="slidenum">
              <a:rPr lang="en-US" altLang="en-US"/>
              <a:pPr>
                <a:defRPr/>
              </a:pPr>
              <a:t>‹#›</a:t>
            </a:fld>
            <a:endParaRPr lang="en-US"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B49E99-650B-4CE4-BF0B-429F04FA561C}" type="datetime1">
              <a:rPr lang="en-US" altLang="en-US"/>
              <a:pPr>
                <a:defRPr/>
              </a:pPr>
              <a:t>9/17/2020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D0014CB-15C2-40A4-827B-3ABE63C13788}" type="slidenum">
              <a:rPr lang="en-US" altLang="en-US"/>
              <a:pPr>
                <a:defRPr/>
              </a:pPr>
              <a:t>‹#›</a:t>
            </a:fld>
            <a:endParaRPr lang="en-US"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9C63AA-CA28-4C83-A758-1B60035945EC}" type="datetime1">
              <a:rPr lang="en-US" altLang="en-US"/>
              <a:pPr>
                <a:defRPr/>
              </a:pPr>
              <a:t>9/17/2020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678478C-54ED-446E-917D-436DB0EDB723}"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A1E6EF1-5777-41FD-AA4D-D57EB1548F3E}"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EDD669-E855-4ADA-BF27-94D27DA0EDF7}" type="slidenum">
              <a:rPr lang="en-US" altLang="en-US"/>
              <a:pPr>
                <a:defRPr/>
              </a:pPr>
              <a:t>‹#›</a:t>
            </a:fld>
            <a:endParaRPr lang="en-US"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EBE8F0-55B5-4590-BE76-690CE8385FE5}"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A1C31F-F779-4E03-816A-12E041E7D8AA}" type="slidenum">
              <a:rPr lang="en-US" altLang="en-US"/>
              <a:pPr>
                <a:defRPr/>
              </a:pPr>
              <a:t>‹#›</a:t>
            </a:fld>
            <a:endParaRPr lang="en-US"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BDDFBE-0381-4106-AAA3-BADD6AF9DA06}"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FBE5D7F-5374-495B-A13F-D4F5F481A3A2}" type="slidenum">
              <a:rPr lang="en-US" altLang="en-US"/>
              <a:pPr>
                <a:defRPr/>
              </a:pPr>
              <a:t>‹#›</a:t>
            </a:fld>
            <a:endParaRPr lang="en-US"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64A99D-ED3E-4A98-B715-ECBBE1083E5C}"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93B38E1-49D3-4591-AF73-5D57016346DF}" type="slidenum">
              <a:rPr lang="en-US" altLang="en-US"/>
              <a:pPr>
                <a:defRPr/>
              </a:pPr>
              <a:t>‹#›</a:t>
            </a:fld>
            <a:endParaRPr lang="en-US"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19C3B5-90F2-4DF0-827F-5E937BABE4F9}"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EE12DA-5691-4802-9B07-E1F64F04CDFA}" type="slidenum">
              <a:rPr lang="en-US" altLang="en-US"/>
              <a:pPr>
                <a:defRPr/>
              </a:pPr>
              <a:t>‹#›</a:t>
            </a:fld>
            <a:endParaRPr lang="en-US"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F98703-A518-45CD-B235-5D6FE00D060D}"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D07882-C99D-4EDD-B101-FC6EE5BC4041}" type="slidenum">
              <a:rPr lang="en-US" altLang="en-US"/>
              <a:pPr>
                <a:defRPr/>
              </a:pPr>
              <a:t>‹#›</a:t>
            </a:fld>
            <a:endParaRPr lang="en-US" altLang="en-US" dirty="0"/>
          </a:p>
        </p:txBody>
      </p:sp>
    </p:spTree>
    <p:extLst>
      <p:ext uri="{BB962C8B-B14F-4D97-AF65-F5344CB8AC3E}">
        <p14:creationId xmlns:p14="http://schemas.microsoft.com/office/powerpoint/2010/main" val="1282422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6002E7-4061-4FBC-B22F-0D6561090325}"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1AEDA0-05E2-4BE7-9803-D46C1675EAD4}" type="slidenum">
              <a:rPr lang="en-US" altLang="en-US"/>
              <a:pPr>
                <a:defRPr/>
              </a:pPr>
              <a:t>‹#›</a:t>
            </a:fld>
            <a:endParaRPr lang="en-US" altLang="en-US" dirty="0"/>
          </a:p>
        </p:txBody>
      </p:sp>
    </p:spTree>
    <p:extLst>
      <p:ext uri="{BB962C8B-B14F-4D97-AF65-F5344CB8AC3E}">
        <p14:creationId xmlns:p14="http://schemas.microsoft.com/office/powerpoint/2010/main" val="4056808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A1E6EF1-5777-41FD-AA4D-D57EB1548F3E}"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EDD669-E855-4ADA-BF27-94D27DA0EDF7}" type="slidenum">
              <a:rPr lang="en-US" altLang="en-US"/>
              <a:pPr>
                <a:defRPr/>
              </a:pPr>
              <a:t>‹#›</a:t>
            </a:fld>
            <a:endParaRPr lang="en-US" altLang="en-US" dirty="0"/>
          </a:p>
        </p:txBody>
      </p:sp>
    </p:spTree>
    <p:extLst>
      <p:ext uri="{BB962C8B-B14F-4D97-AF65-F5344CB8AC3E}">
        <p14:creationId xmlns:p14="http://schemas.microsoft.com/office/powerpoint/2010/main" val="3648892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D1A662-08EF-4C13-AF85-1AC396770250}"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1091DD-0529-455C-A9E4-ADCA16840C6E}" type="slidenum">
              <a:rPr lang="en-US" altLang="en-US"/>
              <a:pPr>
                <a:defRPr/>
              </a:pPr>
              <a:t>‹#›</a:t>
            </a:fld>
            <a:endParaRPr lang="en-US" altLang="en-US" dirty="0"/>
          </a:p>
        </p:txBody>
      </p:sp>
    </p:spTree>
    <p:extLst>
      <p:ext uri="{BB962C8B-B14F-4D97-AF65-F5344CB8AC3E}">
        <p14:creationId xmlns:p14="http://schemas.microsoft.com/office/powerpoint/2010/main" val="3943682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E8EEB3-3F08-4485-8082-7E4FA8F52460}" type="datetime1">
              <a:rPr lang="en-US" altLang="en-US"/>
              <a:pPr>
                <a:defRPr/>
              </a:pPr>
              <a:t>9/17/2020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248CEA9-ABFB-40DE-B85C-CE883E071C2B}" type="slidenum">
              <a:rPr lang="en-US" altLang="en-US"/>
              <a:pPr>
                <a:defRPr/>
              </a:pPr>
              <a:t>‹#›</a:t>
            </a:fld>
            <a:endParaRPr lang="en-US" altLang="en-US" dirty="0"/>
          </a:p>
        </p:txBody>
      </p:sp>
    </p:spTree>
    <p:extLst>
      <p:ext uri="{BB962C8B-B14F-4D97-AF65-F5344CB8AC3E}">
        <p14:creationId xmlns:p14="http://schemas.microsoft.com/office/powerpoint/2010/main" val="3205769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A71208-850B-43FD-AE70-2AA9FCB9F2AA}" type="datetime1">
              <a:rPr lang="en-US" altLang="en-US"/>
              <a:pPr>
                <a:defRPr/>
              </a:pPr>
              <a:t>9/17/2020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B12C54-93BF-412D-91B0-E774F16BA0A5}" type="slidenum">
              <a:rPr lang="en-US" altLang="en-US"/>
              <a:pPr>
                <a:defRPr/>
              </a:pPr>
              <a:t>‹#›</a:t>
            </a:fld>
            <a:endParaRPr lang="en-US" altLang="en-US" dirty="0"/>
          </a:p>
        </p:txBody>
      </p:sp>
    </p:spTree>
    <p:extLst>
      <p:ext uri="{BB962C8B-B14F-4D97-AF65-F5344CB8AC3E}">
        <p14:creationId xmlns:p14="http://schemas.microsoft.com/office/powerpoint/2010/main" val="255474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D1A662-08EF-4C13-AF85-1AC396770250}"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1091DD-0529-455C-A9E4-ADCA16840C6E}" type="slidenum">
              <a:rPr lang="en-US" altLang="en-US"/>
              <a:pPr>
                <a:defRPr/>
              </a:pPr>
              <a:t>‹#›</a:t>
            </a:fld>
            <a:endParaRPr lang="en-US"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98C088-6695-49D3-83C8-087D963BECD5}" type="datetime1">
              <a:rPr lang="en-US" altLang="en-US"/>
              <a:pPr>
                <a:defRPr/>
              </a:pPr>
              <a:t>9/17/2020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D4358C8-38A8-4AD8-AC01-320E8FF01F6F}" type="slidenum">
              <a:rPr lang="en-US" altLang="en-US"/>
              <a:pPr>
                <a:defRPr/>
              </a:pPr>
              <a:t>‹#›</a:t>
            </a:fld>
            <a:endParaRPr lang="en-US" altLang="en-US" dirty="0"/>
          </a:p>
        </p:txBody>
      </p:sp>
    </p:spTree>
    <p:extLst>
      <p:ext uri="{BB962C8B-B14F-4D97-AF65-F5344CB8AC3E}">
        <p14:creationId xmlns:p14="http://schemas.microsoft.com/office/powerpoint/2010/main" val="3264083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2653D2-EBDC-49ED-802C-08E368791E70}"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D01333-9C1D-4988-9994-86311CF0127B}" type="slidenum">
              <a:rPr lang="en-US" altLang="en-US"/>
              <a:pPr>
                <a:defRPr/>
              </a:pPr>
              <a:t>‹#›</a:t>
            </a:fld>
            <a:endParaRPr lang="en-US" altLang="en-US" dirty="0"/>
          </a:p>
        </p:txBody>
      </p:sp>
    </p:spTree>
    <p:extLst>
      <p:ext uri="{BB962C8B-B14F-4D97-AF65-F5344CB8AC3E}">
        <p14:creationId xmlns:p14="http://schemas.microsoft.com/office/powerpoint/2010/main" val="231861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8FDD83-F632-4589-81D6-9BDCB59D161E}"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643AC1-803E-4FF4-8E9F-47C5F164FD7C}" type="slidenum">
              <a:rPr lang="en-US" altLang="en-US"/>
              <a:pPr>
                <a:defRPr/>
              </a:pPr>
              <a:t>‹#›</a:t>
            </a:fld>
            <a:endParaRPr lang="en-US" altLang="en-US" dirty="0"/>
          </a:p>
        </p:txBody>
      </p:sp>
    </p:spTree>
    <p:extLst>
      <p:ext uri="{BB962C8B-B14F-4D97-AF65-F5344CB8AC3E}">
        <p14:creationId xmlns:p14="http://schemas.microsoft.com/office/powerpoint/2010/main" val="2014620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E4EF2C-50FB-4835-B673-74DED4E5E9BA}"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24159-718F-46AA-A326-871B90BBEA4A}" type="slidenum">
              <a:rPr lang="en-US" altLang="en-US"/>
              <a:pPr>
                <a:defRPr/>
              </a:pPr>
              <a:t>‹#›</a:t>
            </a:fld>
            <a:endParaRPr lang="en-US" altLang="en-US" dirty="0"/>
          </a:p>
        </p:txBody>
      </p:sp>
    </p:spTree>
    <p:extLst>
      <p:ext uri="{BB962C8B-B14F-4D97-AF65-F5344CB8AC3E}">
        <p14:creationId xmlns:p14="http://schemas.microsoft.com/office/powerpoint/2010/main" val="21124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784DEC-AF3B-43D9-AA94-BE9E02B94F66}" type="datetime1">
              <a:rPr lang="en-US" altLang="en-US"/>
              <a:pPr>
                <a:defRPr/>
              </a:pPr>
              <a:t>9/17/2020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4CB5A3-207A-4159-9B12-7704A33344C0}" type="slidenum">
              <a:rPr lang="en-US" altLang="en-US"/>
              <a:pPr>
                <a:defRPr/>
              </a:pPr>
              <a:t>‹#›</a:t>
            </a:fld>
            <a:endParaRPr lang="en-US" altLang="en-US" dirty="0"/>
          </a:p>
        </p:txBody>
      </p:sp>
    </p:spTree>
    <p:extLst>
      <p:ext uri="{BB962C8B-B14F-4D97-AF65-F5344CB8AC3E}">
        <p14:creationId xmlns:p14="http://schemas.microsoft.com/office/powerpoint/2010/main" val="456591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422710" y="4129602"/>
            <a:ext cx="3221371" cy="179408"/>
          </a:xfrm>
        </p:spPr>
        <p:txBody>
          <a:bodyPr lIns="0" tIns="0" rIns="0" bIns="0"/>
          <a:lstStyle>
            <a:lvl1pPr algn="ctr">
              <a:defRPr>
                <a:solidFill>
                  <a:schemeClr val="tx1">
                    <a:tint val="75000"/>
                  </a:schemeClr>
                </a:solidFill>
              </a:defRPr>
            </a:lvl1pPr>
          </a:lstStyle>
          <a:p>
            <a:pPr defTabSz="592074" fontAlgn="auto">
              <a:spcBef>
                <a:spcPts val="0"/>
              </a:spcBef>
              <a:spcAft>
                <a:spcPts val="0"/>
              </a:spcAft>
            </a:pPr>
            <a:endParaRPr lang="en-US" sz="1166" dirty="0">
              <a:solidFill>
                <a:prstClr val="black">
                  <a:tint val="75000"/>
                </a:prstClr>
              </a:solidFill>
              <a:latin typeface="Calibri"/>
              <a:ea typeface="+mn-ea"/>
            </a:endParaRPr>
          </a:p>
        </p:txBody>
      </p:sp>
      <p:sp>
        <p:nvSpPr>
          <p:cNvPr id="3" name="Holder 3"/>
          <p:cNvSpPr>
            <a:spLocks noGrp="1"/>
          </p:cNvSpPr>
          <p:nvPr>
            <p:ph type="dt" sz="half" idx="6"/>
          </p:nvPr>
        </p:nvSpPr>
        <p:spPr>
          <a:xfrm>
            <a:off x="503340" y="4129602"/>
            <a:ext cx="2315361" cy="179408"/>
          </a:xfrm>
        </p:spPr>
        <p:txBody>
          <a:bodyPr lIns="0" tIns="0" rIns="0" bIns="0"/>
          <a:lstStyle>
            <a:lvl1pPr algn="l">
              <a:defRPr>
                <a:solidFill>
                  <a:schemeClr val="tx1">
                    <a:tint val="75000"/>
                  </a:schemeClr>
                </a:solidFill>
              </a:defRPr>
            </a:lvl1pPr>
          </a:lstStyle>
          <a:p>
            <a:pPr defTabSz="592074" fontAlgn="auto">
              <a:spcBef>
                <a:spcPts val="0"/>
              </a:spcBef>
              <a:spcAft>
                <a:spcPts val="0"/>
              </a:spcAft>
            </a:pPr>
            <a:fld id="{1D8BD707-D9CF-40AE-B4C6-C98DA3205C09}" type="datetimeFigureOut">
              <a:rPr lang="en-US" sz="1166" smtClean="0">
                <a:solidFill>
                  <a:prstClr val="black">
                    <a:tint val="75000"/>
                  </a:prstClr>
                </a:solidFill>
                <a:latin typeface="Calibri"/>
                <a:ea typeface="+mn-ea"/>
              </a:rPr>
              <a:pPr defTabSz="592074" fontAlgn="auto">
                <a:spcBef>
                  <a:spcPts val="0"/>
                </a:spcBef>
                <a:spcAft>
                  <a:spcPts val="0"/>
                </a:spcAft>
              </a:pPr>
              <a:t>9/17/2020</a:t>
            </a:fld>
            <a:endParaRPr lang="en-US" sz="1166" dirty="0">
              <a:solidFill>
                <a:prstClr val="black">
                  <a:tint val="75000"/>
                </a:prstClr>
              </a:solidFill>
              <a:latin typeface="Calibri"/>
              <a:ea typeface="+mn-ea"/>
            </a:endParaRPr>
          </a:p>
        </p:txBody>
      </p:sp>
      <p:sp>
        <p:nvSpPr>
          <p:cNvPr id="4" name="Holder 4"/>
          <p:cNvSpPr>
            <a:spLocks noGrp="1"/>
          </p:cNvSpPr>
          <p:nvPr>
            <p:ph type="sldNum" sz="quarter" idx="7"/>
          </p:nvPr>
        </p:nvSpPr>
        <p:spPr>
          <a:xfrm>
            <a:off x="7248088" y="4129602"/>
            <a:ext cx="2315361" cy="179408"/>
          </a:xfrm>
        </p:spPr>
        <p:txBody>
          <a:bodyPr lIns="0" tIns="0" rIns="0" bIns="0"/>
          <a:lstStyle>
            <a:lvl1pPr algn="r">
              <a:defRPr>
                <a:solidFill>
                  <a:schemeClr val="tx1">
                    <a:tint val="75000"/>
                  </a:schemeClr>
                </a:solidFill>
              </a:defRPr>
            </a:lvl1pPr>
          </a:lstStyle>
          <a:p>
            <a:pPr defTabSz="592074" fontAlgn="auto">
              <a:spcBef>
                <a:spcPts val="0"/>
              </a:spcBef>
              <a:spcAft>
                <a:spcPts val="0"/>
              </a:spcAft>
            </a:pPr>
            <a:fld id="{B6F15528-21DE-4FAA-801E-634DDDAF4B2B}" type="slidenum">
              <a:rPr lang="en-US" sz="1166" smtClean="0">
                <a:solidFill>
                  <a:prstClr val="black">
                    <a:tint val="75000"/>
                  </a:prstClr>
                </a:solidFill>
                <a:latin typeface="Calibri"/>
                <a:ea typeface="+mn-ea"/>
              </a:rPr>
              <a:pPr defTabSz="592074" fontAlgn="auto">
                <a:spcBef>
                  <a:spcPts val="0"/>
                </a:spcBef>
                <a:spcAft>
                  <a:spcPts val="0"/>
                </a:spcAft>
              </a:pPr>
              <a:t>‹#›</a:t>
            </a:fld>
            <a:endParaRPr lang="en-US" sz="1166" dirty="0">
              <a:solidFill>
                <a:prstClr val="black">
                  <a:tint val="75000"/>
                </a:prstClr>
              </a:solidFill>
              <a:latin typeface="Calibri"/>
              <a:ea typeface="+mn-ea"/>
            </a:endParaRPr>
          </a:p>
        </p:txBody>
      </p:sp>
    </p:spTree>
    <p:extLst>
      <p:ext uri="{BB962C8B-B14F-4D97-AF65-F5344CB8AC3E}">
        <p14:creationId xmlns:p14="http://schemas.microsoft.com/office/powerpoint/2010/main" val="75364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E8EEB3-3F08-4485-8082-7E4FA8F52460}" type="datetime1">
              <a:rPr lang="en-US" altLang="en-US"/>
              <a:pPr>
                <a:defRPr/>
              </a:pPr>
              <a:t>9/17/2020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248CEA9-ABFB-40DE-B85C-CE883E071C2B}"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8A71208-850B-43FD-AE70-2AA9FCB9F2AA}" type="datetime1">
              <a:rPr lang="en-US" altLang="en-US"/>
              <a:pPr>
                <a:defRPr/>
              </a:pPr>
              <a:t>9/17/2020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B12C54-93BF-412D-91B0-E774F16BA0A5}"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98C088-6695-49D3-83C8-087D963BECD5}" type="datetime1">
              <a:rPr lang="en-US" altLang="en-US"/>
              <a:pPr>
                <a:defRPr/>
              </a:pPr>
              <a:t>9/17/2020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4358C8-38A8-4AD8-AC01-320E8FF01F6F}"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2653D2-EBDC-49ED-802C-08E368791E70}"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CD01333-9C1D-4988-9994-86311CF0127B}"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8FDD83-F632-4589-81D6-9BDCB59D161E}" type="datetime1">
              <a:rPr lang="en-US" altLang="en-US"/>
              <a:pPr>
                <a:defRPr/>
              </a:pPr>
              <a:t>9/17/2020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643AC1-803E-4FF4-8E9F-47C5F164FD7C}"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48C65972-EB1D-47FD-8938-FD0568C0F477}" type="datetime1">
              <a:rPr lang="en-US" altLang="en-US"/>
              <a:pPr>
                <a:defRPr/>
              </a:pPr>
              <a:t>9/17/2020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5DEFD2-6E83-4B05-928D-5A3FC3EC6E77}" type="slidenum">
              <a:rPr lang="en-US" altLang="en-US"/>
              <a:pPr>
                <a:defRPr/>
              </a:pPr>
              <a:t>‹#›</a:t>
            </a:fld>
            <a:endParaRPr lang="en-US" altLang="en-US" dirty="0"/>
          </a:p>
        </p:txBody>
      </p:sp>
      <p:pic>
        <p:nvPicPr>
          <p:cNvPr id="1031" name="Picture 6" descr="Sub Intro Slide 3.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pic>
        <p:nvPicPr>
          <p:cNvPr id="1032" name="Picture 1"/>
          <p:cNvPicPr>
            <a:picLocks noChangeAspect="1"/>
          </p:cNvPicPr>
          <p:nvPr userDrawn="1"/>
        </p:nvPicPr>
        <p:blipFill>
          <a:blip r:embed="rId15"/>
          <a:srcRect/>
          <a:stretch>
            <a:fillRect/>
          </a:stretch>
        </p:blipFill>
        <p:spPr bwMode="auto">
          <a:xfrm>
            <a:off x="476250" y="547688"/>
            <a:ext cx="3905250" cy="180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pitchFamily="32"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pitchFamily="32"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3A50B9E-1EFB-47E8-A246-8522400889AF}" type="datetime1">
              <a:rPr lang="en-US" altLang="en-US"/>
              <a:pPr>
                <a:defRPr/>
              </a:pPr>
              <a:t>9/17/2020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B8E88B85-7935-4C90-885E-CA39FE2EFDD5}" type="slidenum">
              <a:rPr lang="en-US" altLang="en-US"/>
              <a:pPr>
                <a:defRPr/>
              </a:pPr>
              <a:t>‹#›</a:t>
            </a:fld>
            <a:endParaRPr lang="en-US" altLang="en-US" dirty="0"/>
          </a:p>
        </p:txBody>
      </p:sp>
      <p:pic>
        <p:nvPicPr>
          <p:cNvPr id="2055" name="Picture 6" descr="Template-Page-3.jpg"/>
          <p:cNvPicPr>
            <a:picLocks noChangeAspect="1"/>
          </p:cNvPicPr>
          <p:nvPr userDrawn="1"/>
        </p:nvPicPr>
        <p:blipFill>
          <a:blip r:embed="rId14"/>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75" r:id="rId7"/>
    <p:sldLayoutId id="2147483860" r:id="rId8"/>
    <p:sldLayoutId id="2147483861" r:id="rId9"/>
    <p:sldLayoutId id="2147483862" r:id="rId10"/>
    <p:sldLayoutId id="214748386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pitchFamily="32"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pitchFamily="32"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3047A0B-2C0E-416A-8F1E-626DE30FF0D5}" type="datetime1">
              <a:rPr lang="en-US" altLang="en-US"/>
              <a:pPr>
                <a:defRPr/>
              </a:pPr>
              <a:t>9/17/2020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D913ACB5-9B06-4A59-96AC-88972BD011F1}" type="slidenum">
              <a:rPr lang="en-US" altLang="en-US"/>
              <a:pPr>
                <a:defRPr/>
              </a:pPr>
              <a:t>‹#›</a:t>
            </a:fld>
            <a:endParaRPr lang="en-US" altLang="en-US" dirty="0"/>
          </a:p>
        </p:txBody>
      </p:sp>
      <p:pic>
        <p:nvPicPr>
          <p:cNvPr id="3079" name="Picture 6" descr="Intro Slide 3.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pitchFamily="32"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pitchFamily="32"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48C65972-EB1D-47FD-8938-FD0568C0F477}" type="datetime1">
              <a:rPr lang="en-US" altLang="en-US"/>
              <a:pPr>
                <a:defRPr/>
              </a:pPr>
              <a:t>9/17/2020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5DEFD2-6E83-4B05-928D-5A3FC3EC6E77}" type="slidenum">
              <a:rPr lang="en-US" altLang="en-US"/>
              <a:pPr>
                <a:defRPr/>
              </a:pPr>
              <a:t>‹#›</a:t>
            </a:fld>
            <a:endParaRPr lang="en-US" altLang="en-US" dirty="0"/>
          </a:p>
        </p:txBody>
      </p:sp>
      <p:pic>
        <p:nvPicPr>
          <p:cNvPr id="1031" name="Picture 6" descr="Sub Intro Slide 3.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pic>
        <p:nvPicPr>
          <p:cNvPr id="1032" name="Picture 1"/>
          <p:cNvPicPr>
            <a:picLocks noChangeAspect="1"/>
          </p:cNvPicPr>
          <p:nvPr userDrawn="1"/>
        </p:nvPicPr>
        <p:blipFill>
          <a:blip r:embed="rId15"/>
          <a:srcRect/>
          <a:stretch>
            <a:fillRect/>
          </a:stretch>
        </p:blipFill>
        <p:spPr bwMode="auto">
          <a:xfrm>
            <a:off x="476250" y="547688"/>
            <a:ext cx="3905250" cy="180975"/>
          </a:xfrm>
          <a:prstGeom prst="rect">
            <a:avLst/>
          </a:prstGeom>
          <a:noFill/>
          <a:ln w="9525">
            <a:noFill/>
            <a:miter lim="800000"/>
            <a:headEnd/>
            <a:tailEnd/>
          </a:ln>
        </p:spPr>
      </p:pic>
    </p:spTree>
    <p:extLst>
      <p:ext uri="{BB962C8B-B14F-4D97-AF65-F5344CB8AC3E}">
        <p14:creationId xmlns:p14="http://schemas.microsoft.com/office/powerpoint/2010/main" val="181306565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Arial"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pitchFamily="32"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pitchFamily="32"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pitchFamily="3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2080" y="403888"/>
            <a:ext cx="767984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457201" y="1577340"/>
            <a:ext cx="82295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9/17/2020</a:t>
            </a:fld>
            <a:endParaRPr lang="en-US" dirty="0"/>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35143430"/>
      </p:ext>
    </p:extLst>
  </p:cSld>
  <p:clrMap bg1="lt1" tx1="dk1" bg2="lt2" tx2="dk2" accent1="accent1" accent2="accent2" accent3="accent3" accent4="accent4" accent5="accent5" accent6="accent6" hlink="hlink" folHlink="folHlink"/>
  <p:sldLayoutIdLst>
    <p:sldLayoutId id="2147483914" r:id="rId1"/>
  </p:sldLayoutIdLst>
  <p:txStyles>
    <p:titleStyle>
      <a:lvl1pPr>
        <a:defRPr>
          <a:latin typeface="+mj-lt"/>
          <a:ea typeface="+mj-ea"/>
          <a:cs typeface="+mj-cs"/>
        </a:defRPr>
      </a:lvl1pPr>
    </p:titleStyle>
    <p:bodyStyle>
      <a:lvl1pPr marL="0">
        <a:defRPr>
          <a:latin typeface="+mn-lt"/>
          <a:ea typeface="+mn-ea"/>
          <a:cs typeface="+mn-cs"/>
        </a:defRPr>
      </a:lvl1pPr>
      <a:lvl2pPr marL="296037">
        <a:defRPr>
          <a:latin typeface="+mn-lt"/>
          <a:ea typeface="+mn-ea"/>
          <a:cs typeface="+mn-cs"/>
        </a:defRPr>
      </a:lvl2pPr>
      <a:lvl3pPr marL="592074">
        <a:defRPr>
          <a:latin typeface="+mn-lt"/>
          <a:ea typeface="+mn-ea"/>
          <a:cs typeface="+mn-cs"/>
        </a:defRPr>
      </a:lvl3pPr>
      <a:lvl4pPr marL="888111">
        <a:defRPr>
          <a:latin typeface="+mn-lt"/>
          <a:ea typeface="+mn-ea"/>
          <a:cs typeface="+mn-cs"/>
        </a:defRPr>
      </a:lvl4pPr>
      <a:lvl5pPr marL="1184148">
        <a:defRPr>
          <a:latin typeface="+mn-lt"/>
          <a:ea typeface="+mn-ea"/>
          <a:cs typeface="+mn-cs"/>
        </a:defRPr>
      </a:lvl5pPr>
      <a:lvl6pPr marL="1480185">
        <a:defRPr>
          <a:latin typeface="+mn-lt"/>
          <a:ea typeface="+mn-ea"/>
          <a:cs typeface="+mn-cs"/>
        </a:defRPr>
      </a:lvl6pPr>
      <a:lvl7pPr marL="1776222">
        <a:defRPr>
          <a:latin typeface="+mn-lt"/>
          <a:ea typeface="+mn-ea"/>
          <a:cs typeface="+mn-cs"/>
        </a:defRPr>
      </a:lvl7pPr>
      <a:lvl8pPr marL="2072259">
        <a:defRPr>
          <a:latin typeface="+mn-lt"/>
          <a:ea typeface="+mn-ea"/>
          <a:cs typeface="+mn-cs"/>
        </a:defRPr>
      </a:lvl8pPr>
      <a:lvl9pPr marL="2368296">
        <a:defRPr>
          <a:latin typeface="+mn-lt"/>
          <a:ea typeface="+mn-ea"/>
          <a:cs typeface="+mn-cs"/>
        </a:defRPr>
      </a:lvl9pPr>
    </p:bodyStyle>
    <p:otherStyle>
      <a:lvl1pPr marL="0">
        <a:defRPr>
          <a:latin typeface="+mn-lt"/>
          <a:ea typeface="+mn-ea"/>
          <a:cs typeface="+mn-cs"/>
        </a:defRPr>
      </a:lvl1pPr>
      <a:lvl2pPr marL="296037">
        <a:defRPr>
          <a:latin typeface="+mn-lt"/>
          <a:ea typeface="+mn-ea"/>
          <a:cs typeface="+mn-cs"/>
        </a:defRPr>
      </a:lvl2pPr>
      <a:lvl3pPr marL="592074">
        <a:defRPr>
          <a:latin typeface="+mn-lt"/>
          <a:ea typeface="+mn-ea"/>
          <a:cs typeface="+mn-cs"/>
        </a:defRPr>
      </a:lvl3pPr>
      <a:lvl4pPr marL="888111">
        <a:defRPr>
          <a:latin typeface="+mn-lt"/>
          <a:ea typeface="+mn-ea"/>
          <a:cs typeface="+mn-cs"/>
        </a:defRPr>
      </a:lvl4pPr>
      <a:lvl5pPr marL="1184148">
        <a:defRPr>
          <a:latin typeface="+mn-lt"/>
          <a:ea typeface="+mn-ea"/>
          <a:cs typeface="+mn-cs"/>
        </a:defRPr>
      </a:lvl5pPr>
      <a:lvl6pPr marL="1480185">
        <a:defRPr>
          <a:latin typeface="+mn-lt"/>
          <a:ea typeface="+mn-ea"/>
          <a:cs typeface="+mn-cs"/>
        </a:defRPr>
      </a:lvl6pPr>
      <a:lvl7pPr marL="1776222">
        <a:defRPr>
          <a:latin typeface="+mn-lt"/>
          <a:ea typeface="+mn-ea"/>
          <a:cs typeface="+mn-cs"/>
        </a:defRPr>
      </a:lvl7pPr>
      <a:lvl8pPr marL="2072259">
        <a:defRPr>
          <a:latin typeface="+mn-lt"/>
          <a:ea typeface="+mn-ea"/>
          <a:cs typeface="+mn-cs"/>
        </a:defRPr>
      </a:lvl8pPr>
      <a:lvl9pPr marL="236829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hyperlink" Target="http://www.decisionguide.org/docs/ImplementationAssistant" TargetMode="Externa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hyperlink" Target="http://decisionguide.org/" TargetMode="Externa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mailto:rtappen@health.fau.edu" TargetMode="External"/><Relationship Id="rId2" Type="http://schemas.openxmlformats.org/officeDocument/2006/relationships/image" Target="../media/image15.JPG"/><Relationship Id="rId1" Type="http://schemas.openxmlformats.org/officeDocument/2006/relationships/slideLayout" Target="../slideLayouts/slideLayout29.xml"/><Relationship Id="rId4" Type="http://schemas.openxmlformats.org/officeDocument/2006/relationships/hyperlink" Target="mailto:nurtappen@health.fa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hyperlink" Target="https://www.med-pass.com/index.php/go-to-the-hospital-or-stay-here-brochure-25-pack.html" TargetMode="External"/><Relationship Id="rId5" Type="http://schemas.openxmlformats.org/officeDocument/2006/relationships/hyperlink" Target="https://www.med-pass.com/index.php/go-to-the-hospital-or-stay-here-guide-25-pack.html" TargetMode="External"/><Relationship Id="rId4" Type="http://schemas.openxmlformats.org/officeDocument/2006/relationships/hyperlink" Target="http://www.decisionguide.or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decisionguide.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38965" y="5114292"/>
            <a:ext cx="2749534" cy="1280271"/>
          </a:xfrm>
          <a:prstGeom prst="rect">
            <a:avLst/>
          </a:prstGeom>
        </p:spPr>
      </p:pic>
      <p:sp>
        <p:nvSpPr>
          <p:cNvPr id="6" name="Rectangle 5">
            <a:extLst>
              <a:ext uri="{FF2B5EF4-FFF2-40B4-BE49-F238E27FC236}">
                <a16:creationId xmlns:a16="http://schemas.microsoft.com/office/drawing/2014/main" id="{4EFEB8CD-3CCC-41E3-BAAB-5F6E5A918793}"/>
              </a:ext>
            </a:extLst>
          </p:cNvPr>
          <p:cNvSpPr/>
          <p:nvPr/>
        </p:nvSpPr>
        <p:spPr>
          <a:xfrm>
            <a:off x="239151" y="1051641"/>
            <a:ext cx="3949348" cy="4062651"/>
          </a:xfrm>
          <a:prstGeom prst="rect">
            <a:avLst/>
          </a:prstGeom>
        </p:spPr>
        <p:txBody>
          <a:bodyPr wrap="square" anchor="t">
            <a:spAutoFit/>
          </a:bodyPr>
          <a:lstStyle/>
          <a:p>
            <a:r>
              <a:rPr lang="en-US" sz="4800" b="1" dirty="0">
                <a:latin typeface="Arial"/>
                <a:ea typeface="ＭＳ Ｐゴシック"/>
                <a:cs typeface="Arial"/>
              </a:rPr>
              <a:t>How to Implement The Decision Guide</a:t>
            </a:r>
            <a:endParaRPr lang="en-US" sz="4800" b="1" dirty="0">
              <a:cs typeface="Arial"/>
            </a:endParaRPr>
          </a:p>
          <a:p>
            <a:endParaRPr lang="en-US" b="1" dirty="0"/>
          </a:p>
        </p:txBody>
      </p:sp>
      <p:pic>
        <p:nvPicPr>
          <p:cNvPr id="7" name="Picture 6"/>
          <p:cNvPicPr>
            <a:picLocks noChangeAspect="1"/>
          </p:cNvPicPr>
          <p:nvPr/>
        </p:nvPicPr>
        <p:blipFill>
          <a:blip r:embed="rId4"/>
          <a:stretch>
            <a:fillRect/>
          </a:stretch>
        </p:blipFill>
        <p:spPr>
          <a:xfrm rot="412401">
            <a:off x="4301882" y="939291"/>
            <a:ext cx="3137769" cy="3774880"/>
          </a:xfrm>
          <a:prstGeom prst="rect">
            <a:avLst/>
          </a:prstGeom>
        </p:spPr>
      </p:pic>
      <p:pic>
        <p:nvPicPr>
          <p:cNvPr id="8" name="Picture 7"/>
          <p:cNvPicPr>
            <a:picLocks noChangeAspect="1"/>
          </p:cNvPicPr>
          <p:nvPr/>
        </p:nvPicPr>
        <p:blipFill>
          <a:blip r:embed="rId5"/>
          <a:stretch>
            <a:fillRect/>
          </a:stretch>
        </p:blipFill>
        <p:spPr>
          <a:xfrm rot="563163">
            <a:off x="6233213" y="3102591"/>
            <a:ext cx="1510593" cy="2748144"/>
          </a:xfrm>
          <a:prstGeom prst="rect">
            <a:avLst/>
          </a:prstGeom>
        </p:spPr>
      </p:pic>
    </p:spTree>
    <p:extLst>
      <p:ext uri="{BB962C8B-B14F-4D97-AF65-F5344CB8AC3E}">
        <p14:creationId xmlns:p14="http://schemas.microsoft.com/office/powerpoint/2010/main" val="3623271891"/>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5CEB-E82D-4B4E-8A36-99479E3F32F5}"/>
              </a:ext>
            </a:extLst>
          </p:cNvPr>
          <p:cNvSpPr>
            <a:spLocks noGrp="1"/>
          </p:cNvSpPr>
          <p:nvPr>
            <p:ph type="title"/>
          </p:nvPr>
        </p:nvSpPr>
        <p:spPr>
          <a:xfrm>
            <a:off x="457200" y="854014"/>
            <a:ext cx="8229600" cy="563623"/>
          </a:xfrm>
        </p:spPr>
        <p:txBody>
          <a:bodyPr/>
          <a:lstStyle/>
          <a:p>
            <a:r>
              <a:rPr lang="en-US" dirty="0"/>
              <a:t>Getting Started</a:t>
            </a:r>
          </a:p>
        </p:txBody>
      </p:sp>
      <p:sp>
        <p:nvSpPr>
          <p:cNvPr id="3" name="Content Placeholder 2">
            <a:extLst>
              <a:ext uri="{FF2B5EF4-FFF2-40B4-BE49-F238E27FC236}">
                <a16:creationId xmlns:a16="http://schemas.microsoft.com/office/drawing/2014/main" id="{025A1345-57D0-49E0-A006-833971D86166}"/>
              </a:ext>
            </a:extLst>
          </p:cNvPr>
          <p:cNvSpPr>
            <a:spLocks noGrp="1"/>
          </p:cNvSpPr>
          <p:nvPr>
            <p:ph idx="1"/>
          </p:nvPr>
        </p:nvSpPr>
        <p:spPr/>
        <p:txBody>
          <a:bodyPr/>
          <a:lstStyle/>
          <a:p>
            <a:r>
              <a:rPr lang="en-US" sz="2800" dirty="0"/>
              <a:t>Use the Best Practices Guide for Implementation for planning rollout</a:t>
            </a:r>
          </a:p>
          <a:p>
            <a:pPr marL="361950" indent="0">
              <a:buNone/>
            </a:pPr>
            <a:r>
              <a:rPr lang="en-US" sz="1800" dirty="0">
                <a:hlinkClick r:id="rId2"/>
              </a:rPr>
              <a:t>http://www.decisionguide.org/docs/ImplementationAssistant</a:t>
            </a:r>
            <a:endParaRPr lang="en-US" sz="1800" dirty="0"/>
          </a:p>
          <a:p>
            <a:r>
              <a:rPr lang="en-US" sz="2800" dirty="0"/>
              <a:t>Training Videos and Case Studies are useful for staff education</a:t>
            </a:r>
          </a:p>
          <a:p>
            <a:r>
              <a:rPr lang="en-US" sz="2800" dirty="0"/>
              <a:t>Share the Guide with your Medical Staff, Leadership and Nursing staff</a:t>
            </a:r>
          </a:p>
          <a:p>
            <a:r>
              <a:rPr lang="en-US" sz="2800" dirty="0"/>
              <a:t>Many facilities use the Guide itself for staff educatio</a:t>
            </a:r>
            <a:r>
              <a:rPr lang="en-US" dirty="0"/>
              <a:t>n</a:t>
            </a:r>
          </a:p>
        </p:txBody>
      </p:sp>
    </p:spTree>
    <p:extLst>
      <p:ext uri="{BB962C8B-B14F-4D97-AF65-F5344CB8AC3E}">
        <p14:creationId xmlns:p14="http://schemas.microsoft.com/office/powerpoint/2010/main" val="300625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864" y="879448"/>
            <a:ext cx="6798483" cy="584775"/>
          </a:xfrm>
          <a:prstGeom prst="rect">
            <a:avLst/>
          </a:prstGeom>
          <a:noFill/>
        </p:spPr>
        <p:txBody>
          <a:bodyPr wrap="square">
            <a:spAutoFit/>
          </a:bodyPr>
          <a:lstStyle/>
          <a:p>
            <a:pPr algn="ctr">
              <a:spcAft>
                <a:spcPts val="1200"/>
              </a:spcAft>
              <a:buClr>
                <a:srgbClr val="A10000"/>
              </a:buClr>
              <a:defRPr/>
            </a:pPr>
            <a:r>
              <a:rPr lang="en-US" sz="32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rPr>
              <a:t>Educational Material Videos for Staff</a:t>
            </a:r>
          </a:p>
        </p:txBody>
      </p:sp>
      <p:pic>
        <p:nvPicPr>
          <p:cNvPr id="3" name="Picture 2"/>
          <p:cNvPicPr>
            <a:picLocks noChangeAspect="1"/>
          </p:cNvPicPr>
          <p:nvPr/>
        </p:nvPicPr>
        <p:blipFill>
          <a:blip r:embed="rId3"/>
          <a:srcRect/>
          <a:stretch/>
        </p:blipFill>
        <p:spPr>
          <a:xfrm>
            <a:off x="775223" y="1793407"/>
            <a:ext cx="7645384" cy="4300529"/>
          </a:xfrm>
          <a:prstGeom prst="rect">
            <a:avLst/>
          </a:prstGeom>
        </p:spPr>
      </p:pic>
    </p:spTree>
    <p:extLst>
      <p:ext uri="{BB962C8B-B14F-4D97-AF65-F5344CB8AC3E}">
        <p14:creationId xmlns:p14="http://schemas.microsoft.com/office/powerpoint/2010/main" val="623856316"/>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9221" y="756757"/>
            <a:ext cx="6763407" cy="707886"/>
          </a:xfrm>
          <a:prstGeom prst="rect">
            <a:avLst/>
          </a:prstGeom>
          <a:noFill/>
        </p:spPr>
        <p:txBody>
          <a:bodyPr wrap="square">
            <a:spAutoFit/>
          </a:bodyPr>
          <a:lstStyle/>
          <a:p>
            <a:pPr algn="ctr">
              <a:spcAft>
                <a:spcPts val="1200"/>
              </a:spcAft>
              <a:buClr>
                <a:srgbClr val="A10000"/>
              </a:buClr>
              <a:defRPr/>
            </a:pPr>
            <a:r>
              <a:rPr lang="en-US" sz="40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rPr>
              <a:t> </a:t>
            </a:r>
            <a:r>
              <a:rPr lang="en-US" sz="3600" dirty="0">
                <a:ln w="12700">
                  <a:solidFill>
                    <a:srgbClr val="002060"/>
                  </a:solidFill>
                  <a:prstDash val="solid"/>
                </a:ln>
                <a:solidFill>
                  <a:srgbClr val="000066"/>
                </a:solidFill>
                <a:latin typeface="+mn-lt"/>
                <a:cs typeface="Microsoft Tai Le" panose="020B0502040204020203" pitchFamily="34" charset="0"/>
              </a:rPr>
              <a:t>Project Website</a:t>
            </a:r>
          </a:p>
        </p:txBody>
      </p:sp>
      <p:sp>
        <p:nvSpPr>
          <p:cNvPr id="4" name="Rectangle 3"/>
          <p:cNvSpPr/>
          <p:nvPr/>
        </p:nvSpPr>
        <p:spPr>
          <a:xfrm>
            <a:off x="967491" y="5778562"/>
            <a:ext cx="6666685" cy="707886"/>
          </a:xfrm>
          <a:prstGeom prst="rect">
            <a:avLst/>
          </a:prstGeom>
        </p:spPr>
        <p:txBody>
          <a:bodyPr wrap="square">
            <a:spAutoFit/>
          </a:bodyPr>
          <a:lstStyle/>
          <a:p>
            <a:pPr lvl="0" algn="ctr"/>
            <a:r>
              <a:rPr lang="en-US" sz="2000" b="1" dirty="0">
                <a:solidFill>
                  <a:prstClr val="black"/>
                </a:solidFill>
                <a:latin typeface="+mj-lt"/>
              </a:rPr>
              <a:t>Incorporating Avoidable Admission/Readmission into Staff Education </a:t>
            </a:r>
          </a:p>
        </p:txBody>
      </p:sp>
      <p:pic>
        <p:nvPicPr>
          <p:cNvPr id="2" name="Picture 1"/>
          <p:cNvPicPr>
            <a:picLocks noChangeAspect="1"/>
          </p:cNvPicPr>
          <p:nvPr/>
        </p:nvPicPr>
        <p:blipFill rotWithShape="1">
          <a:blip r:embed="rId3"/>
          <a:srcRect t="12668" b="12574"/>
          <a:stretch/>
        </p:blipFill>
        <p:spPr>
          <a:xfrm>
            <a:off x="532605" y="1424911"/>
            <a:ext cx="7536456" cy="4353651"/>
          </a:xfrm>
          <a:prstGeom prst="rect">
            <a:avLst/>
          </a:prstGeom>
        </p:spPr>
      </p:pic>
    </p:spTree>
    <p:extLst>
      <p:ext uri="{BB962C8B-B14F-4D97-AF65-F5344CB8AC3E}">
        <p14:creationId xmlns:p14="http://schemas.microsoft.com/office/powerpoint/2010/main" val="2133900345"/>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CB2C-BDD8-4E8F-8D2B-0B26CA4605FB}"/>
              </a:ext>
            </a:extLst>
          </p:cNvPr>
          <p:cNvSpPr>
            <a:spLocks noGrp="1"/>
          </p:cNvSpPr>
          <p:nvPr>
            <p:ph type="title"/>
          </p:nvPr>
        </p:nvSpPr>
        <p:spPr>
          <a:xfrm>
            <a:off x="457200" y="793630"/>
            <a:ext cx="8229600" cy="1199072"/>
          </a:xfrm>
        </p:spPr>
        <p:txBody>
          <a:bodyPr/>
          <a:lstStyle/>
          <a:p>
            <a:r>
              <a:rPr lang="en-US" sz="3600" dirty="0">
                <a:solidFill>
                  <a:srgbClr val="FF0000"/>
                </a:solidFill>
              </a:rPr>
              <a:t>What We Have Learned-</a:t>
            </a:r>
            <a:br>
              <a:rPr lang="en-US" sz="3600" dirty="0">
                <a:solidFill>
                  <a:srgbClr val="FF0000"/>
                </a:solidFill>
              </a:rPr>
            </a:br>
            <a:r>
              <a:rPr lang="en-US" sz="3600" dirty="0">
                <a:solidFill>
                  <a:srgbClr val="FF0000"/>
                </a:solidFill>
              </a:rPr>
              <a:t>Impact on Staff</a:t>
            </a:r>
          </a:p>
        </p:txBody>
      </p:sp>
      <p:sp>
        <p:nvSpPr>
          <p:cNvPr id="3" name="Content Placeholder 2">
            <a:extLst>
              <a:ext uri="{FF2B5EF4-FFF2-40B4-BE49-F238E27FC236}">
                <a16:creationId xmlns:a16="http://schemas.microsoft.com/office/drawing/2014/main" id="{9EE0D94E-C0C2-4CB5-A2DA-8729D0F70626}"/>
              </a:ext>
            </a:extLst>
          </p:cNvPr>
          <p:cNvSpPr>
            <a:spLocks noGrp="1"/>
          </p:cNvSpPr>
          <p:nvPr>
            <p:ph idx="1"/>
          </p:nvPr>
        </p:nvSpPr>
        <p:spPr>
          <a:xfrm>
            <a:off x="351692" y="1992702"/>
            <a:ext cx="8335108" cy="4287328"/>
          </a:xfrm>
        </p:spPr>
        <p:txBody>
          <a:bodyPr/>
          <a:lstStyle/>
          <a:p>
            <a:r>
              <a:rPr lang="en-US" i="1" dirty="0"/>
              <a:t>Educational tool for staff nurses</a:t>
            </a:r>
          </a:p>
          <a:p>
            <a:r>
              <a:rPr lang="en-US" i="1" dirty="0"/>
              <a:t>Great for retraining staff</a:t>
            </a:r>
          </a:p>
          <a:p>
            <a:r>
              <a:rPr lang="en-US" i="1" dirty="0"/>
              <a:t>Helps staff initiate difficult conversations e.g. end of life care decision</a:t>
            </a:r>
          </a:p>
          <a:p>
            <a:r>
              <a:rPr lang="en-US" i="1" dirty="0"/>
              <a:t>Strengthens staff confidence in decisions and the follow-up measures necessary when a change in a resident’s condition occurs.</a:t>
            </a:r>
          </a:p>
          <a:p>
            <a:endParaRPr lang="en-US" dirty="0"/>
          </a:p>
          <a:p>
            <a:endParaRPr lang="en-US" dirty="0"/>
          </a:p>
        </p:txBody>
      </p:sp>
    </p:spTree>
    <p:extLst>
      <p:ext uri="{BB962C8B-B14F-4D97-AF65-F5344CB8AC3E}">
        <p14:creationId xmlns:p14="http://schemas.microsoft.com/office/powerpoint/2010/main" val="120944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46998" y="1150131"/>
            <a:ext cx="5703945" cy="4616648"/>
          </a:xfrm>
          <a:prstGeom prst="rect">
            <a:avLst/>
          </a:prstGeom>
          <a:noFill/>
        </p:spPr>
        <p:txBody>
          <a:bodyPr wrap="square">
            <a:spAutoFit/>
          </a:bodyPr>
          <a:lstStyle/>
          <a:p>
            <a:pPr marL="274320" indent="-274320">
              <a:spcAft>
                <a:spcPts val="1200"/>
              </a:spcAft>
              <a:buClr>
                <a:srgbClr val="A10000"/>
              </a:buClr>
              <a:buFont typeface="Wingdings" panose="05000000000000000000" pitchFamily="2" charset="2"/>
              <a:buChar char="Ø"/>
              <a:defRPr/>
            </a:pPr>
            <a:r>
              <a:rPr lang="en-US" sz="2400" dirty="0">
                <a:ln w="12700">
                  <a:solidFill>
                    <a:srgbClr val="002060"/>
                  </a:solidFill>
                  <a:prstDash val="solid"/>
                </a:ln>
                <a:solidFill>
                  <a:srgbClr val="000066"/>
                </a:solidFill>
                <a:latin typeface="+mn-lt"/>
                <a:cs typeface="Microsoft Tai Le" panose="020B0502040204020203" pitchFamily="34" charset="0"/>
              </a:rPr>
              <a:t>Highlight how your facility is working to prevent avoidable transfers and readmissions to the hospital</a:t>
            </a:r>
          </a:p>
          <a:p>
            <a:pPr marL="274320" indent="-274320">
              <a:spcAft>
                <a:spcPts val="1200"/>
              </a:spcAft>
              <a:buClr>
                <a:srgbClr val="A10000"/>
              </a:buClr>
              <a:buFont typeface="Wingdings" panose="05000000000000000000" pitchFamily="2" charset="2"/>
              <a:buChar char="Ø"/>
              <a:defRPr/>
            </a:pPr>
            <a:r>
              <a:rPr lang="en-US" sz="2400" dirty="0">
                <a:ln w="12700">
                  <a:solidFill>
                    <a:srgbClr val="002060"/>
                  </a:solidFill>
                  <a:prstDash val="solid"/>
                </a:ln>
                <a:solidFill>
                  <a:srgbClr val="000066"/>
                </a:solidFill>
                <a:latin typeface="+mn-lt"/>
                <a:cs typeface="Microsoft Tai Le" panose="020B0502040204020203" pitchFamily="34" charset="0"/>
              </a:rPr>
              <a:t>Review the Guide and plan when it will be introduced to the Resident and Family</a:t>
            </a:r>
          </a:p>
          <a:p>
            <a:pPr marL="274320" indent="-274320">
              <a:spcAft>
                <a:spcPts val="1200"/>
              </a:spcAft>
              <a:buClr>
                <a:srgbClr val="A10000"/>
              </a:buClr>
              <a:buFont typeface="Wingdings" panose="05000000000000000000" pitchFamily="2" charset="2"/>
              <a:buChar char="Ø"/>
              <a:defRPr/>
            </a:pPr>
            <a:r>
              <a:rPr lang="en-US" sz="2400" dirty="0">
                <a:ln w="12700">
                  <a:solidFill>
                    <a:srgbClr val="002060"/>
                  </a:solidFill>
                  <a:prstDash val="solid"/>
                </a:ln>
                <a:solidFill>
                  <a:srgbClr val="000066"/>
                </a:solidFill>
                <a:latin typeface="+mn-lt"/>
                <a:cs typeface="Microsoft Tai Le" panose="020B0502040204020203" pitchFamily="34" charset="0"/>
              </a:rPr>
              <a:t>Review some recent transfers that could have been prevented-use a training video to emphasize learning</a:t>
            </a:r>
          </a:p>
          <a:p>
            <a:pPr marL="274320" indent="-274320">
              <a:spcAft>
                <a:spcPts val="1200"/>
              </a:spcAft>
              <a:buClr>
                <a:srgbClr val="A10000"/>
              </a:buClr>
              <a:buFont typeface="Wingdings" panose="05000000000000000000" pitchFamily="2" charset="2"/>
              <a:buChar char="Ø"/>
              <a:defRPr/>
            </a:pPr>
            <a:r>
              <a:rPr lang="en-US" sz="2400" dirty="0">
                <a:ln w="12700">
                  <a:solidFill>
                    <a:srgbClr val="002060"/>
                  </a:solidFill>
                  <a:prstDash val="solid"/>
                </a:ln>
                <a:solidFill>
                  <a:srgbClr val="000066"/>
                </a:solidFill>
                <a:latin typeface="+mn-lt"/>
                <a:cs typeface="Microsoft Tai Le" panose="020B0502040204020203" pitchFamily="34" charset="0"/>
              </a:rPr>
              <a:t>Use a case study to engage staff in the discussion</a:t>
            </a:r>
          </a:p>
        </p:txBody>
      </p:sp>
      <p:sp>
        <p:nvSpPr>
          <p:cNvPr id="4" name="Rectangle 3"/>
          <p:cNvSpPr/>
          <p:nvPr/>
        </p:nvSpPr>
        <p:spPr>
          <a:xfrm>
            <a:off x="712310" y="5865611"/>
            <a:ext cx="7350033" cy="646331"/>
          </a:xfrm>
          <a:prstGeom prst="rect">
            <a:avLst/>
          </a:prstGeom>
        </p:spPr>
        <p:txBody>
          <a:bodyPr wrap="square">
            <a:spAutoFit/>
          </a:bodyPr>
          <a:lstStyle/>
          <a:p>
            <a:pPr lvl="0" algn="ctr"/>
            <a:r>
              <a:rPr lang="en-US" sz="3600" b="1" dirty="0">
                <a:solidFill>
                  <a:prstClr val="black"/>
                </a:solidFill>
                <a:latin typeface="+mj-lt"/>
              </a:rPr>
              <a:t>Educating Staff In 30 Minutes</a:t>
            </a:r>
          </a:p>
        </p:txBody>
      </p:sp>
      <p:pic>
        <p:nvPicPr>
          <p:cNvPr id="3" name="Picture 2"/>
          <p:cNvPicPr>
            <a:picLocks noChangeAspect="1"/>
          </p:cNvPicPr>
          <p:nvPr/>
        </p:nvPicPr>
        <p:blipFill>
          <a:blip r:embed="rId3"/>
          <a:stretch>
            <a:fillRect/>
          </a:stretch>
        </p:blipFill>
        <p:spPr>
          <a:xfrm rot="651342">
            <a:off x="5894508" y="1760304"/>
            <a:ext cx="3172834" cy="3665543"/>
          </a:xfrm>
          <a:prstGeom prst="rect">
            <a:avLst/>
          </a:prstGeom>
        </p:spPr>
      </p:pic>
      <p:pic>
        <p:nvPicPr>
          <p:cNvPr id="7" name="Picture 6"/>
          <p:cNvPicPr>
            <a:picLocks noChangeAspect="1"/>
          </p:cNvPicPr>
          <p:nvPr/>
        </p:nvPicPr>
        <p:blipFill>
          <a:blip r:embed="rId4"/>
          <a:stretch>
            <a:fillRect/>
          </a:stretch>
        </p:blipFill>
        <p:spPr>
          <a:xfrm>
            <a:off x="5414938" y="1314027"/>
            <a:ext cx="3816427" cy="4200508"/>
          </a:xfrm>
          <a:prstGeom prst="rect">
            <a:avLst/>
          </a:prstGeom>
        </p:spPr>
      </p:pic>
      <p:pic>
        <p:nvPicPr>
          <p:cNvPr id="8" name="Picture 7"/>
          <p:cNvPicPr>
            <a:picLocks noChangeAspect="1"/>
          </p:cNvPicPr>
          <p:nvPr/>
        </p:nvPicPr>
        <p:blipFill>
          <a:blip r:embed="rId4"/>
          <a:stretch>
            <a:fillRect/>
          </a:stretch>
        </p:blipFill>
        <p:spPr>
          <a:xfrm>
            <a:off x="5262173" y="1074304"/>
            <a:ext cx="3816427" cy="4200508"/>
          </a:xfrm>
          <a:prstGeom prst="rect">
            <a:avLst/>
          </a:prstGeom>
        </p:spPr>
      </p:pic>
      <p:pic>
        <p:nvPicPr>
          <p:cNvPr id="9" name="Picture 8"/>
          <p:cNvPicPr>
            <a:picLocks noChangeAspect="1"/>
          </p:cNvPicPr>
          <p:nvPr/>
        </p:nvPicPr>
        <p:blipFill>
          <a:blip r:embed="rId4"/>
          <a:stretch>
            <a:fillRect/>
          </a:stretch>
        </p:blipFill>
        <p:spPr>
          <a:xfrm>
            <a:off x="5338555" y="643892"/>
            <a:ext cx="3816427" cy="4200508"/>
          </a:xfrm>
          <a:prstGeom prst="rect">
            <a:avLst/>
          </a:prstGeom>
        </p:spPr>
      </p:pic>
    </p:spTree>
    <p:extLst>
      <p:ext uri="{BB962C8B-B14F-4D97-AF65-F5344CB8AC3E}">
        <p14:creationId xmlns:p14="http://schemas.microsoft.com/office/powerpoint/2010/main" val="3061448717"/>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2894-B326-4280-AC89-EE42628EC4E3}"/>
              </a:ext>
            </a:extLst>
          </p:cNvPr>
          <p:cNvSpPr>
            <a:spLocks noGrp="1"/>
          </p:cNvSpPr>
          <p:nvPr>
            <p:ph type="title"/>
          </p:nvPr>
        </p:nvSpPr>
        <p:spPr>
          <a:xfrm>
            <a:off x="0" y="731837"/>
            <a:ext cx="8686800" cy="1772211"/>
          </a:xfrm>
        </p:spPr>
        <p:txBody>
          <a:bodyPr/>
          <a:lstStyle/>
          <a:p>
            <a:br>
              <a:rPr lang="en-US" dirty="0"/>
            </a:br>
            <a:r>
              <a:rPr lang="en-US" dirty="0">
                <a:solidFill>
                  <a:srgbClr val="FF0000"/>
                </a:solidFill>
              </a:rPr>
              <a:t>What We Have Learned</a:t>
            </a:r>
            <a:br>
              <a:rPr lang="en-US" dirty="0">
                <a:solidFill>
                  <a:srgbClr val="FF0000"/>
                </a:solidFill>
              </a:rPr>
            </a:br>
            <a:r>
              <a:rPr lang="en-US" dirty="0">
                <a:solidFill>
                  <a:srgbClr val="FF0000"/>
                </a:solidFill>
              </a:rPr>
              <a:t>Staff Experience</a:t>
            </a:r>
            <a:br>
              <a:rPr lang="en-US" dirty="0"/>
            </a:br>
            <a:endParaRPr lang="en-US" dirty="0"/>
          </a:p>
        </p:txBody>
      </p:sp>
      <p:sp>
        <p:nvSpPr>
          <p:cNvPr id="3" name="Content Placeholder 2">
            <a:extLst>
              <a:ext uri="{FF2B5EF4-FFF2-40B4-BE49-F238E27FC236}">
                <a16:creationId xmlns:a16="http://schemas.microsoft.com/office/drawing/2014/main" id="{09C623D5-E8E6-455D-B58E-58B3AF3CE7B9}"/>
              </a:ext>
            </a:extLst>
          </p:cNvPr>
          <p:cNvSpPr>
            <a:spLocks noGrp="1"/>
          </p:cNvSpPr>
          <p:nvPr>
            <p:ph idx="1"/>
          </p:nvPr>
        </p:nvSpPr>
        <p:spPr>
          <a:xfrm>
            <a:off x="253218" y="2982351"/>
            <a:ext cx="8433582" cy="3143812"/>
          </a:xfrm>
        </p:spPr>
        <p:txBody>
          <a:bodyPr/>
          <a:lstStyle/>
          <a:p>
            <a:pPr marL="0" lvl="0" indent="0">
              <a:buNone/>
            </a:pPr>
            <a:r>
              <a:rPr lang="en-US" sz="2400" i="1" dirty="0">
                <a:solidFill>
                  <a:srgbClr val="002060"/>
                </a:solidFill>
              </a:rPr>
              <a:t>The guide is a useful tool for clinicians (Physicians, Nurse Practitioners, and Nurses) to use during resident/family-clinician conversations related to going to the hospital or staying in the nursing home. Covers important facts on hospital transfers, transitional care, hospice care, and advance directives. </a:t>
            </a:r>
          </a:p>
          <a:p>
            <a:pPr marL="0" lvl="0" indent="0" algn="ctr">
              <a:buNone/>
            </a:pPr>
            <a:r>
              <a:rPr lang="en-US" sz="2400" i="1" dirty="0"/>
              <a:t>“One more tool in our toolbox” </a:t>
            </a:r>
          </a:p>
          <a:p>
            <a:pPr marL="0" lvl="0" indent="0">
              <a:buNone/>
            </a:pPr>
            <a:r>
              <a:rPr lang="en-US" sz="2400" i="1" dirty="0"/>
              <a:t>												</a:t>
            </a:r>
            <a:r>
              <a:rPr lang="en-US" sz="2000" i="1" dirty="0"/>
              <a:t>NHA-Georgia </a:t>
            </a:r>
          </a:p>
          <a:p>
            <a:pPr marL="0" indent="0">
              <a:buNone/>
            </a:pPr>
            <a:endParaRPr lang="en-US" dirty="0"/>
          </a:p>
        </p:txBody>
      </p:sp>
    </p:spTree>
    <p:extLst>
      <p:ext uri="{BB962C8B-B14F-4D97-AF65-F5344CB8AC3E}">
        <p14:creationId xmlns:p14="http://schemas.microsoft.com/office/powerpoint/2010/main" val="194353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A2B1-37F6-48C0-8E26-DAC9C17E9D98}"/>
              </a:ext>
            </a:extLst>
          </p:cNvPr>
          <p:cNvSpPr>
            <a:spLocks noGrp="1"/>
          </p:cNvSpPr>
          <p:nvPr>
            <p:ph type="title"/>
          </p:nvPr>
        </p:nvSpPr>
        <p:spPr>
          <a:xfrm>
            <a:off x="457200" y="886265"/>
            <a:ext cx="8229600" cy="1153550"/>
          </a:xfrm>
        </p:spPr>
        <p:txBody>
          <a:bodyPr/>
          <a:lstStyle/>
          <a:p>
            <a:br>
              <a:rPr lang="en-US" dirty="0">
                <a:solidFill>
                  <a:srgbClr val="FF0000"/>
                </a:solidFill>
              </a:rPr>
            </a:br>
            <a:r>
              <a:rPr lang="en-US" dirty="0">
                <a:solidFill>
                  <a:srgbClr val="FF0000"/>
                </a:solidFill>
              </a:rPr>
              <a:t>Helping Families Use the Guide</a:t>
            </a:r>
          </a:p>
        </p:txBody>
      </p:sp>
      <p:sp>
        <p:nvSpPr>
          <p:cNvPr id="3" name="Content Placeholder 2">
            <a:extLst>
              <a:ext uri="{FF2B5EF4-FFF2-40B4-BE49-F238E27FC236}">
                <a16:creationId xmlns:a16="http://schemas.microsoft.com/office/drawing/2014/main" id="{D26B04FB-8847-47E6-89E5-14121FDAB625}"/>
              </a:ext>
            </a:extLst>
          </p:cNvPr>
          <p:cNvSpPr>
            <a:spLocks noGrp="1"/>
          </p:cNvSpPr>
          <p:nvPr>
            <p:ph idx="1"/>
          </p:nvPr>
        </p:nvSpPr>
        <p:spPr>
          <a:xfrm>
            <a:off x="267287" y="2489982"/>
            <a:ext cx="8419514" cy="3636181"/>
          </a:xfrm>
        </p:spPr>
        <p:txBody>
          <a:bodyPr/>
          <a:lstStyle/>
          <a:p>
            <a:pPr marL="0" indent="0">
              <a:buNone/>
            </a:pPr>
            <a:r>
              <a:rPr lang="en-US" sz="2400" dirty="0">
                <a:solidFill>
                  <a:srgbClr val="002060"/>
                </a:solidFill>
              </a:rPr>
              <a:t> Educational tool for residents and families to inform them on the treatment options that can be performed in the nursing home. </a:t>
            </a:r>
            <a:endParaRPr lang="en-US" sz="2400" i="1" dirty="0">
              <a:solidFill>
                <a:srgbClr val="002060"/>
              </a:solidFill>
            </a:endParaRPr>
          </a:p>
          <a:p>
            <a:pPr marL="0" indent="0">
              <a:buNone/>
            </a:pPr>
            <a:r>
              <a:rPr lang="en-US" sz="2800" i="1" dirty="0"/>
              <a:t>	“In a crisis, family members panic, staff panic. Just stop and think what we can do here. The guide is a great educational tool.” </a:t>
            </a:r>
          </a:p>
          <a:p>
            <a:pPr marL="0" indent="0">
              <a:buNone/>
            </a:pPr>
            <a:r>
              <a:rPr lang="en-US" sz="2800" i="1" dirty="0"/>
              <a:t>												</a:t>
            </a:r>
            <a:r>
              <a:rPr lang="en-US" sz="2400" i="1" dirty="0"/>
              <a:t>NHA, Alabama</a:t>
            </a:r>
          </a:p>
        </p:txBody>
      </p:sp>
    </p:spTree>
    <p:extLst>
      <p:ext uri="{BB962C8B-B14F-4D97-AF65-F5344CB8AC3E}">
        <p14:creationId xmlns:p14="http://schemas.microsoft.com/office/powerpoint/2010/main" val="74073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51784" y="468713"/>
            <a:ext cx="1046280" cy="696646"/>
          </a:xfrm>
          <a:prstGeom prst="rect">
            <a:avLst/>
          </a:prstGeom>
          <a:blipFill>
            <a:blip r:embed="rId3" cstate="print"/>
            <a:stretch>
              <a:fillRect/>
            </a:stretch>
          </a:blipFill>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3" name="object 3"/>
          <p:cNvSpPr txBox="1"/>
          <p:nvPr/>
        </p:nvSpPr>
        <p:spPr>
          <a:xfrm>
            <a:off x="2353840" y="1238962"/>
            <a:ext cx="1042268" cy="4267194"/>
          </a:xfrm>
          <a:prstGeom prst="rect">
            <a:avLst/>
          </a:prstGeom>
          <a:solidFill>
            <a:srgbClr val="00406B"/>
          </a:solidFill>
          <a:ln w="6350">
            <a:solidFill>
              <a:srgbClr val="231F20"/>
            </a:solidFill>
          </a:ln>
        </p:spPr>
        <p:txBody>
          <a:bodyPr vert="horz" wrap="square" lIns="0" tIns="0" rIns="0" bIns="0" rtlCol="0">
            <a:spAutoFit/>
          </a:bodyPr>
          <a:lstStyle/>
          <a:p>
            <a:pPr marL="115948" marR="110603" indent="-411" algn="ctr" defTabSz="592074" fontAlgn="auto">
              <a:spcBef>
                <a:spcPts val="0"/>
              </a:spcBef>
              <a:spcAft>
                <a:spcPts val="0"/>
              </a:spcAft>
            </a:pPr>
            <a:r>
              <a:rPr sz="907" spc="-36" dirty="0">
                <a:solidFill>
                  <a:srgbClr val="FFFFFF"/>
                </a:solidFill>
                <a:latin typeface="Tahoma"/>
                <a:ea typeface="+mn-ea"/>
                <a:cs typeface="Tahoma"/>
              </a:rPr>
              <a:t>“It</a:t>
            </a:r>
            <a:r>
              <a:rPr sz="907" spc="-32" dirty="0">
                <a:solidFill>
                  <a:srgbClr val="FFFFFF"/>
                </a:solidFill>
                <a:latin typeface="Tahoma"/>
                <a:ea typeface="+mn-ea"/>
                <a:cs typeface="Tahoma"/>
              </a:rPr>
              <a:t> </a:t>
            </a:r>
            <a:r>
              <a:rPr sz="907" spc="-16" dirty="0">
                <a:solidFill>
                  <a:srgbClr val="FFFFFF"/>
                </a:solidFill>
                <a:latin typeface="Tahoma"/>
                <a:ea typeface="+mn-ea"/>
                <a:cs typeface="Tahoma"/>
              </a:rPr>
              <a:t>depends</a:t>
            </a:r>
            <a:r>
              <a:rPr sz="907" spc="-32" dirty="0">
                <a:solidFill>
                  <a:srgbClr val="FFFFFF"/>
                </a:solidFill>
                <a:latin typeface="Tahoma"/>
                <a:ea typeface="+mn-ea"/>
                <a:cs typeface="Tahoma"/>
              </a:rPr>
              <a:t> </a:t>
            </a:r>
            <a:r>
              <a:rPr sz="907" dirty="0">
                <a:solidFill>
                  <a:srgbClr val="FFFFFF"/>
                </a:solidFill>
                <a:latin typeface="Tahoma"/>
                <a:ea typeface="+mn-ea"/>
                <a:cs typeface="Tahoma"/>
              </a:rPr>
              <a:t>on </a:t>
            </a:r>
            <a:r>
              <a:rPr sz="907" spc="32" dirty="0">
                <a:solidFill>
                  <a:srgbClr val="FFFFFF"/>
                </a:solidFill>
                <a:latin typeface="Gill Sans MT"/>
                <a:ea typeface="+mn-ea"/>
                <a:cs typeface="Gill Sans MT"/>
              </a:rPr>
              <a:t>w</a:t>
            </a:r>
            <a:r>
              <a:rPr sz="907" spc="16" dirty="0">
                <a:solidFill>
                  <a:srgbClr val="FFFFFF"/>
                </a:solidFill>
                <a:latin typeface="Gill Sans MT"/>
                <a:ea typeface="+mn-ea"/>
                <a:cs typeface="Gill Sans MT"/>
              </a:rPr>
              <a:t>hat</a:t>
            </a:r>
            <a:r>
              <a:rPr sz="907" dirty="0">
                <a:solidFill>
                  <a:srgbClr val="FFFFFF"/>
                </a:solidFill>
                <a:latin typeface="Gill Sans MT"/>
                <a:ea typeface="+mn-ea"/>
                <a:cs typeface="Gill Sans MT"/>
              </a:rPr>
              <a:t> </a:t>
            </a:r>
            <a:r>
              <a:rPr sz="907" spc="26" dirty="0">
                <a:solidFill>
                  <a:srgbClr val="FFFFFF"/>
                </a:solidFill>
                <a:latin typeface="Gill Sans MT"/>
                <a:ea typeface="+mn-ea"/>
                <a:cs typeface="Gill Sans MT"/>
              </a:rPr>
              <a:t>is</a:t>
            </a:r>
            <a:r>
              <a:rPr sz="907" dirty="0">
                <a:solidFill>
                  <a:srgbClr val="FFFFFF"/>
                </a:solidFill>
                <a:latin typeface="Gill Sans MT"/>
                <a:ea typeface="+mn-ea"/>
                <a:cs typeface="Gill Sans MT"/>
              </a:rPr>
              <a:t> </a:t>
            </a:r>
            <a:r>
              <a:rPr sz="907" spc="45" dirty="0">
                <a:solidFill>
                  <a:srgbClr val="FFFFFF"/>
                </a:solidFill>
                <a:latin typeface="Gill Sans MT"/>
                <a:ea typeface="+mn-ea"/>
                <a:cs typeface="Gill Sans MT"/>
              </a:rPr>
              <a:t>going</a:t>
            </a:r>
            <a:r>
              <a:rPr sz="907" spc="29" dirty="0">
                <a:solidFill>
                  <a:srgbClr val="FFFFFF"/>
                </a:solidFill>
                <a:latin typeface="Gill Sans MT"/>
                <a:ea typeface="+mn-ea"/>
                <a:cs typeface="Gill Sans MT"/>
              </a:rPr>
              <a:t> </a:t>
            </a:r>
            <a:r>
              <a:rPr sz="907" spc="-6" dirty="0">
                <a:solidFill>
                  <a:srgbClr val="FFFFFF"/>
                </a:solidFill>
                <a:latin typeface="Tahoma"/>
                <a:ea typeface="+mn-ea"/>
                <a:cs typeface="Tahoma"/>
              </a:rPr>
              <a:t>on,</a:t>
            </a:r>
            <a:r>
              <a:rPr sz="907" spc="-32" dirty="0">
                <a:solidFill>
                  <a:srgbClr val="FFFFFF"/>
                </a:solidFill>
                <a:latin typeface="Tahoma"/>
                <a:ea typeface="+mn-ea"/>
                <a:cs typeface="Tahoma"/>
              </a:rPr>
              <a:t> </a:t>
            </a:r>
            <a:r>
              <a:rPr sz="907" spc="-26" dirty="0">
                <a:solidFill>
                  <a:srgbClr val="FFFFFF"/>
                </a:solidFill>
                <a:latin typeface="Tahoma"/>
                <a:ea typeface="+mn-ea"/>
                <a:cs typeface="Tahoma"/>
              </a:rPr>
              <a:t>the</a:t>
            </a:r>
            <a:r>
              <a:rPr sz="907" spc="-32" dirty="0">
                <a:solidFill>
                  <a:srgbClr val="FFFFFF"/>
                </a:solidFill>
                <a:latin typeface="Tahoma"/>
                <a:ea typeface="+mn-ea"/>
                <a:cs typeface="Tahoma"/>
              </a:rPr>
              <a:t> </a:t>
            </a:r>
            <a:r>
              <a:rPr sz="907" spc="-29" dirty="0">
                <a:solidFill>
                  <a:srgbClr val="FFFFFF"/>
                </a:solidFill>
                <a:latin typeface="Tahoma"/>
                <a:ea typeface="+mn-ea"/>
                <a:cs typeface="Tahoma"/>
              </a:rPr>
              <a:t>se</a:t>
            </a:r>
            <a:r>
              <a:rPr sz="907" spc="-42" dirty="0">
                <a:solidFill>
                  <a:srgbClr val="FFFFFF"/>
                </a:solidFill>
                <a:latin typeface="Tahoma"/>
                <a:ea typeface="+mn-ea"/>
                <a:cs typeface="Tahoma"/>
              </a:rPr>
              <a:t>v</a:t>
            </a:r>
            <a:r>
              <a:rPr sz="907" spc="-13" dirty="0">
                <a:solidFill>
                  <a:srgbClr val="FFFFFF"/>
                </a:solidFill>
                <a:latin typeface="Tahoma"/>
                <a:ea typeface="+mn-ea"/>
                <a:cs typeface="Tahoma"/>
              </a:rPr>
              <a:t>erity</a:t>
            </a:r>
            <a:r>
              <a:rPr sz="907" spc="-10" dirty="0">
                <a:solidFill>
                  <a:srgbClr val="FFFFFF"/>
                </a:solidFill>
                <a:latin typeface="Tahoma"/>
                <a:ea typeface="+mn-ea"/>
                <a:cs typeface="Tahoma"/>
              </a:rPr>
              <a:t> </a:t>
            </a:r>
            <a:r>
              <a:rPr sz="907" spc="-16" dirty="0">
                <a:solidFill>
                  <a:srgbClr val="FFFFFF"/>
                </a:solidFill>
                <a:latin typeface="Tahoma"/>
                <a:ea typeface="+mn-ea"/>
                <a:cs typeface="Tahoma"/>
              </a:rPr>
              <a:t>of</a:t>
            </a:r>
            <a:r>
              <a:rPr sz="907" spc="-32" dirty="0">
                <a:solidFill>
                  <a:srgbClr val="FFFFFF"/>
                </a:solidFill>
                <a:latin typeface="Tahoma"/>
                <a:ea typeface="+mn-ea"/>
                <a:cs typeface="Tahoma"/>
              </a:rPr>
              <a:t> </a:t>
            </a:r>
            <a:r>
              <a:rPr sz="907" spc="-26" dirty="0">
                <a:solidFill>
                  <a:srgbClr val="FFFFFF"/>
                </a:solidFill>
                <a:latin typeface="Tahoma"/>
                <a:ea typeface="+mn-ea"/>
                <a:cs typeface="Tahoma"/>
              </a:rPr>
              <a:t>the</a:t>
            </a:r>
            <a:r>
              <a:rPr sz="907" spc="-32" dirty="0">
                <a:solidFill>
                  <a:srgbClr val="FFFFFF"/>
                </a:solidFill>
                <a:latin typeface="Tahoma"/>
                <a:ea typeface="+mn-ea"/>
                <a:cs typeface="Tahoma"/>
              </a:rPr>
              <a:t> </a:t>
            </a:r>
            <a:r>
              <a:rPr sz="907" spc="-6" dirty="0">
                <a:solidFill>
                  <a:srgbClr val="FFFFFF"/>
                </a:solidFill>
                <a:latin typeface="Tahoma"/>
                <a:ea typeface="+mn-ea"/>
                <a:cs typeface="Tahoma"/>
              </a:rPr>
              <a:t>illness.</a:t>
            </a:r>
            <a:r>
              <a:rPr sz="907" spc="-3" dirty="0">
                <a:solidFill>
                  <a:srgbClr val="FFFFFF"/>
                </a:solidFill>
                <a:latin typeface="Tahoma"/>
                <a:ea typeface="+mn-ea"/>
                <a:cs typeface="Tahoma"/>
              </a:rPr>
              <a:t> </a:t>
            </a:r>
            <a:r>
              <a:rPr sz="907" spc="100" dirty="0">
                <a:solidFill>
                  <a:srgbClr val="FFFFFF"/>
                </a:solidFill>
                <a:latin typeface="Tahoma"/>
                <a:ea typeface="+mn-ea"/>
                <a:cs typeface="Tahoma"/>
              </a:rPr>
              <a:t>G</a:t>
            </a:r>
            <a:r>
              <a:rPr sz="907" spc="13" dirty="0">
                <a:solidFill>
                  <a:srgbClr val="FFFFFF"/>
                </a:solidFill>
                <a:latin typeface="Tahoma"/>
                <a:ea typeface="+mn-ea"/>
                <a:cs typeface="Tahoma"/>
              </a:rPr>
              <a:t>i</a:t>
            </a:r>
            <a:r>
              <a:rPr sz="907" spc="-13" dirty="0">
                <a:solidFill>
                  <a:srgbClr val="FFFFFF"/>
                </a:solidFill>
                <a:latin typeface="Tahoma"/>
                <a:ea typeface="+mn-ea"/>
                <a:cs typeface="Tahoma"/>
              </a:rPr>
              <a:t>v</a:t>
            </a:r>
            <a:r>
              <a:rPr sz="907" spc="-26" dirty="0">
                <a:solidFill>
                  <a:srgbClr val="FFFFFF"/>
                </a:solidFill>
                <a:latin typeface="Tahoma"/>
                <a:ea typeface="+mn-ea"/>
                <a:cs typeface="Tahoma"/>
              </a:rPr>
              <a:t>e</a:t>
            </a:r>
            <a:r>
              <a:rPr sz="907" spc="-32" dirty="0">
                <a:solidFill>
                  <a:srgbClr val="FFFFFF"/>
                </a:solidFill>
                <a:latin typeface="Tahoma"/>
                <a:ea typeface="+mn-ea"/>
                <a:cs typeface="Tahoma"/>
              </a:rPr>
              <a:t> </a:t>
            </a:r>
            <a:r>
              <a:rPr sz="907" spc="-19" dirty="0">
                <a:solidFill>
                  <a:srgbClr val="FFFFFF"/>
                </a:solidFill>
                <a:latin typeface="Tahoma"/>
                <a:ea typeface="+mn-ea"/>
                <a:cs typeface="Tahoma"/>
              </a:rPr>
              <a:t>me</a:t>
            </a:r>
            <a:r>
              <a:rPr sz="907" spc="-32" dirty="0">
                <a:solidFill>
                  <a:srgbClr val="FFFFFF"/>
                </a:solidFill>
                <a:latin typeface="Tahoma"/>
                <a:ea typeface="+mn-ea"/>
                <a:cs typeface="Tahoma"/>
              </a:rPr>
              <a:t> </a:t>
            </a:r>
            <a:r>
              <a:rPr sz="907" spc="-26" dirty="0">
                <a:solidFill>
                  <a:srgbClr val="FFFFFF"/>
                </a:solidFill>
                <a:latin typeface="Tahoma"/>
                <a:ea typeface="+mn-ea"/>
                <a:cs typeface="Tahoma"/>
              </a:rPr>
              <a:t>a</a:t>
            </a:r>
            <a:r>
              <a:rPr sz="907" spc="-32" dirty="0">
                <a:solidFill>
                  <a:srgbClr val="FFFFFF"/>
                </a:solidFill>
                <a:latin typeface="Tahoma"/>
                <a:ea typeface="+mn-ea"/>
                <a:cs typeface="Tahoma"/>
              </a:rPr>
              <a:t> </a:t>
            </a:r>
            <a:r>
              <a:rPr sz="907" spc="-16" dirty="0">
                <a:solidFill>
                  <a:srgbClr val="FFFFFF"/>
                </a:solidFill>
                <a:latin typeface="Tahoma"/>
                <a:ea typeface="+mn-ea"/>
                <a:cs typeface="Tahoma"/>
              </a:rPr>
              <a:t>run</a:t>
            </a:r>
            <a:r>
              <a:rPr sz="907" spc="-10" dirty="0">
                <a:solidFill>
                  <a:srgbClr val="FFFFFF"/>
                </a:solidFill>
                <a:latin typeface="Tahoma"/>
                <a:ea typeface="+mn-ea"/>
                <a:cs typeface="Tahoma"/>
              </a:rPr>
              <a:t> </a:t>
            </a:r>
            <a:r>
              <a:rPr sz="907" spc="16" dirty="0">
                <a:solidFill>
                  <a:srgbClr val="FFFFFF"/>
                </a:solidFill>
                <a:latin typeface="Gill Sans MT"/>
                <a:ea typeface="+mn-ea"/>
                <a:cs typeface="Gill Sans MT"/>
              </a:rPr>
              <a:t>d</a:t>
            </a:r>
            <a:r>
              <a:rPr sz="907" spc="6" dirty="0">
                <a:solidFill>
                  <a:srgbClr val="FFFFFF"/>
                </a:solidFill>
                <a:latin typeface="Gill Sans MT"/>
                <a:ea typeface="+mn-ea"/>
                <a:cs typeface="Gill Sans MT"/>
              </a:rPr>
              <a:t>o</a:t>
            </a:r>
            <a:r>
              <a:rPr sz="907" spc="49" dirty="0">
                <a:solidFill>
                  <a:srgbClr val="FFFFFF"/>
                </a:solidFill>
                <a:latin typeface="Gill Sans MT"/>
                <a:ea typeface="+mn-ea"/>
                <a:cs typeface="Gill Sans MT"/>
              </a:rPr>
              <a:t>wn</a:t>
            </a:r>
            <a:r>
              <a:rPr sz="907" dirty="0">
                <a:solidFill>
                  <a:srgbClr val="FFFFFF"/>
                </a:solidFill>
                <a:latin typeface="Gill Sans MT"/>
                <a:ea typeface="+mn-ea"/>
                <a:cs typeface="Gill Sans MT"/>
              </a:rPr>
              <a:t> </a:t>
            </a:r>
            <a:r>
              <a:rPr sz="907" spc="23" dirty="0">
                <a:solidFill>
                  <a:srgbClr val="FFFFFF"/>
                </a:solidFill>
                <a:latin typeface="Gill Sans MT"/>
                <a:ea typeface="+mn-ea"/>
                <a:cs typeface="Gill Sans MT"/>
              </a:rPr>
              <a:t>on</a:t>
            </a:r>
            <a:r>
              <a:rPr sz="907" dirty="0">
                <a:solidFill>
                  <a:srgbClr val="FFFFFF"/>
                </a:solidFill>
                <a:latin typeface="Gill Sans MT"/>
                <a:ea typeface="+mn-ea"/>
                <a:cs typeface="Gill Sans MT"/>
              </a:rPr>
              <a:t> </a:t>
            </a:r>
            <a:r>
              <a:rPr sz="907" spc="32" dirty="0">
                <a:solidFill>
                  <a:srgbClr val="FFFFFF"/>
                </a:solidFill>
                <a:latin typeface="Gill Sans MT"/>
                <a:ea typeface="+mn-ea"/>
                <a:cs typeface="Gill Sans MT"/>
              </a:rPr>
              <a:t>w</a:t>
            </a:r>
            <a:r>
              <a:rPr sz="907" spc="16" dirty="0">
                <a:solidFill>
                  <a:srgbClr val="FFFFFF"/>
                </a:solidFill>
                <a:latin typeface="Gill Sans MT"/>
                <a:ea typeface="+mn-ea"/>
                <a:cs typeface="Gill Sans MT"/>
              </a:rPr>
              <a:t>hat</a:t>
            </a:r>
            <a:r>
              <a:rPr sz="907" spc="10" dirty="0">
                <a:solidFill>
                  <a:srgbClr val="FFFFFF"/>
                </a:solidFill>
                <a:latin typeface="Gill Sans MT"/>
                <a:ea typeface="+mn-ea"/>
                <a:cs typeface="Gill Sans MT"/>
              </a:rPr>
              <a:t> </a:t>
            </a:r>
            <a:r>
              <a:rPr sz="907" spc="-26" dirty="0">
                <a:solidFill>
                  <a:srgbClr val="FFFFFF"/>
                </a:solidFill>
                <a:latin typeface="Tahoma"/>
                <a:ea typeface="+mn-ea"/>
                <a:cs typeface="Tahoma"/>
              </a:rPr>
              <a:t>the</a:t>
            </a:r>
            <a:r>
              <a:rPr sz="907" spc="-32" dirty="0">
                <a:solidFill>
                  <a:srgbClr val="FFFFFF"/>
                </a:solidFill>
                <a:latin typeface="Tahoma"/>
                <a:ea typeface="+mn-ea"/>
                <a:cs typeface="Tahoma"/>
              </a:rPr>
              <a:t> </a:t>
            </a:r>
            <a:r>
              <a:rPr sz="907" spc="-6" dirty="0">
                <a:solidFill>
                  <a:srgbClr val="FFFFFF"/>
                </a:solidFill>
                <a:latin typeface="Tahoma"/>
                <a:ea typeface="+mn-ea"/>
                <a:cs typeface="Tahoma"/>
              </a:rPr>
              <a:t>hospital</a:t>
            </a:r>
            <a:r>
              <a:rPr sz="907" spc="-32" dirty="0">
                <a:solidFill>
                  <a:srgbClr val="FFFFFF"/>
                </a:solidFill>
                <a:latin typeface="Tahoma"/>
                <a:ea typeface="+mn-ea"/>
                <a:cs typeface="Tahoma"/>
              </a:rPr>
              <a:t> </a:t>
            </a:r>
            <a:r>
              <a:rPr sz="907" dirty="0">
                <a:solidFill>
                  <a:srgbClr val="FFFFFF"/>
                </a:solidFill>
                <a:latin typeface="Tahoma"/>
                <a:ea typeface="+mn-ea"/>
                <a:cs typeface="Tahoma"/>
              </a:rPr>
              <a:t>can </a:t>
            </a:r>
            <a:r>
              <a:rPr sz="907" spc="3" dirty="0">
                <a:solidFill>
                  <a:srgbClr val="FFFFFF"/>
                </a:solidFill>
                <a:latin typeface="Tahoma"/>
                <a:ea typeface="+mn-ea"/>
                <a:cs typeface="Tahoma"/>
              </a:rPr>
              <a:t>do</a:t>
            </a:r>
            <a:r>
              <a:rPr sz="907" spc="-32" dirty="0">
                <a:solidFill>
                  <a:srgbClr val="FFFFFF"/>
                </a:solidFill>
                <a:latin typeface="Tahoma"/>
                <a:ea typeface="+mn-ea"/>
                <a:cs typeface="Tahoma"/>
              </a:rPr>
              <a:t> </a:t>
            </a:r>
            <a:r>
              <a:rPr sz="907" spc="-19" dirty="0">
                <a:solidFill>
                  <a:srgbClr val="FFFFFF"/>
                </a:solidFill>
                <a:latin typeface="Tahoma"/>
                <a:ea typeface="+mn-ea"/>
                <a:cs typeface="Tahoma"/>
              </a:rPr>
              <a:t>for</a:t>
            </a:r>
            <a:r>
              <a:rPr sz="907" spc="-32" dirty="0">
                <a:solidFill>
                  <a:srgbClr val="FFFFFF"/>
                </a:solidFill>
                <a:latin typeface="Tahoma"/>
                <a:ea typeface="+mn-ea"/>
                <a:cs typeface="Tahoma"/>
              </a:rPr>
              <a:t> </a:t>
            </a:r>
            <a:r>
              <a:rPr sz="907" spc="-19" dirty="0">
                <a:solidFill>
                  <a:srgbClr val="FFFFFF"/>
                </a:solidFill>
                <a:latin typeface="Tahoma"/>
                <a:ea typeface="+mn-ea"/>
                <a:cs typeface="Tahoma"/>
              </a:rPr>
              <a:t>me</a:t>
            </a:r>
            <a:r>
              <a:rPr sz="907" spc="-32" dirty="0">
                <a:solidFill>
                  <a:srgbClr val="FFFFFF"/>
                </a:solidFill>
                <a:latin typeface="Tahoma"/>
                <a:ea typeface="+mn-ea"/>
                <a:cs typeface="Tahoma"/>
              </a:rPr>
              <a:t> </a:t>
            </a:r>
            <a:r>
              <a:rPr sz="907" spc="-13" dirty="0">
                <a:solidFill>
                  <a:srgbClr val="FFFFFF"/>
                </a:solidFill>
                <a:latin typeface="Tahoma"/>
                <a:ea typeface="+mn-ea"/>
                <a:cs typeface="Tahoma"/>
              </a:rPr>
              <a:t>and</a:t>
            </a:r>
            <a:r>
              <a:rPr sz="907" spc="-6" dirty="0">
                <a:solidFill>
                  <a:srgbClr val="FFFFFF"/>
                </a:solidFill>
                <a:latin typeface="Tahoma"/>
                <a:ea typeface="+mn-ea"/>
                <a:cs typeface="Tahoma"/>
              </a:rPr>
              <a:t> </a:t>
            </a:r>
            <a:r>
              <a:rPr sz="907" spc="32" dirty="0">
                <a:solidFill>
                  <a:srgbClr val="FFFFFF"/>
                </a:solidFill>
                <a:latin typeface="Gill Sans MT"/>
                <a:ea typeface="+mn-ea"/>
                <a:cs typeface="Gill Sans MT"/>
              </a:rPr>
              <a:t>w</a:t>
            </a:r>
            <a:r>
              <a:rPr sz="907" spc="16" dirty="0">
                <a:solidFill>
                  <a:srgbClr val="FFFFFF"/>
                </a:solidFill>
                <a:latin typeface="Gill Sans MT"/>
                <a:ea typeface="+mn-ea"/>
                <a:cs typeface="Gill Sans MT"/>
              </a:rPr>
              <a:t>hat</a:t>
            </a:r>
            <a:r>
              <a:rPr sz="907" dirty="0">
                <a:solidFill>
                  <a:srgbClr val="FFFFFF"/>
                </a:solidFill>
                <a:latin typeface="Gill Sans MT"/>
                <a:ea typeface="+mn-ea"/>
                <a:cs typeface="Gill Sans MT"/>
              </a:rPr>
              <a:t> </a:t>
            </a:r>
            <a:r>
              <a:rPr sz="907" spc="13" dirty="0">
                <a:solidFill>
                  <a:srgbClr val="FFFFFF"/>
                </a:solidFill>
                <a:latin typeface="Gill Sans MT"/>
                <a:ea typeface="+mn-ea"/>
                <a:cs typeface="Gill Sans MT"/>
              </a:rPr>
              <a:t>they</a:t>
            </a:r>
            <a:r>
              <a:rPr sz="907" dirty="0">
                <a:solidFill>
                  <a:srgbClr val="FFFFFF"/>
                </a:solidFill>
                <a:latin typeface="Gill Sans MT"/>
                <a:ea typeface="+mn-ea"/>
                <a:cs typeface="Gill Sans MT"/>
              </a:rPr>
              <a:t> </a:t>
            </a:r>
            <a:r>
              <a:rPr sz="907" spc="52" dirty="0">
                <a:solidFill>
                  <a:srgbClr val="FFFFFF"/>
                </a:solidFill>
                <a:latin typeface="Gill Sans MT"/>
                <a:ea typeface="+mn-ea"/>
                <a:cs typeface="Gill Sans MT"/>
              </a:rPr>
              <a:t>can</a:t>
            </a:r>
            <a:r>
              <a:rPr sz="907" spc="32" dirty="0">
                <a:solidFill>
                  <a:srgbClr val="FFFFFF"/>
                </a:solidFill>
                <a:latin typeface="Gill Sans MT"/>
                <a:ea typeface="+mn-ea"/>
                <a:cs typeface="Gill Sans MT"/>
              </a:rPr>
              <a:t> </a:t>
            </a:r>
            <a:r>
              <a:rPr sz="907" spc="3" dirty="0">
                <a:solidFill>
                  <a:srgbClr val="FFFFFF"/>
                </a:solidFill>
                <a:latin typeface="Tahoma"/>
                <a:ea typeface="+mn-ea"/>
                <a:cs typeface="Tahoma"/>
              </a:rPr>
              <a:t>do</a:t>
            </a:r>
            <a:r>
              <a:rPr sz="907" spc="-32" dirty="0">
                <a:solidFill>
                  <a:srgbClr val="FFFFFF"/>
                </a:solidFill>
                <a:latin typeface="Tahoma"/>
                <a:ea typeface="+mn-ea"/>
                <a:cs typeface="Tahoma"/>
              </a:rPr>
              <a:t> </a:t>
            </a:r>
            <a:r>
              <a:rPr sz="907" spc="-19" dirty="0">
                <a:solidFill>
                  <a:srgbClr val="FFFFFF"/>
                </a:solidFill>
                <a:latin typeface="Tahoma"/>
                <a:ea typeface="+mn-ea"/>
                <a:cs typeface="Tahoma"/>
              </a:rPr>
              <a:t>for</a:t>
            </a:r>
            <a:r>
              <a:rPr sz="907" spc="-32" dirty="0">
                <a:solidFill>
                  <a:srgbClr val="FFFFFF"/>
                </a:solidFill>
                <a:latin typeface="Tahoma"/>
                <a:ea typeface="+mn-ea"/>
                <a:cs typeface="Tahoma"/>
              </a:rPr>
              <a:t> </a:t>
            </a:r>
            <a:r>
              <a:rPr sz="907" spc="-19" dirty="0">
                <a:solidFill>
                  <a:srgbClr val="FFFFFF"/>
                </a:solidFill>
                <a:latin typeface="Tahoma"/>
                <a:ea typeface="+mn-ea"/>
                <a:cs typeface="Tahoma"/>
              </a:rPr>
              <a:t>me</a:t>
            </a:r>
            <a:r>
              <a:rPr sz="907" spc="-32" dirty="0">
                <a:solidFill>
                  <a:srgbClr val="FFFFFF"/>
                </a:solidFill>
                <a:latin typeface="Tahoma"/>
                <a:ea typeface="+mn-ea"/>
                <a:cs typeface="Tahoma"/>
              </a:rPr>
              <a:t> </a:t>
            </a:r>
            <a:r>
              <a:rPr sz="907" spc="-23" dirty="0">
                <a:solidFill>
                  <a:srgbClr val="FFFFFF"/>
                </a:solidFill>
                <a:latin typeface="Tahoma"/>
                <a:ea typeface="+mn-ea"/>
                <a:cs typeface="Tahoma"/>
              </a:rPr>
              <a:t>here</a:t>
            </a:r>
            <a:r>
              <a:rPr sz="907" spc="-68" dirty="0">
                <a:solidFill>
                  <a:srgbClr val="FFFFFF"/>
                </a:solidFill>
                <a:latin typeface="Tahoma"/>
                <a:ea typeface="+mn-ea"/>
                <a:cs typeface="Tahoma"/>
              </a:rPr>
              <a:t>.</a:t>
            </a:r>
            <a:r>
              <a:rPr sz="907" spc="36" dirty="0">
                <a:solidFill>
                  <a:srgbClr val="FFFFFF"/>
                </a:solidFill>
                <a:latin typeface="Tahoma"/>
                <a:ea typeface="+mn-ea"/>
                <a:cs typeface="Tahoma"/>
              </a:rPr>
              <a:t>”</a:t>
            </a:r>
            <a:r>
              <a:rPr sz="907" spc="26" dirty="0">
                <a:solidFill>
                  <a:srgbClr val="FFFFFF"/>
                </a:solidFill>
                <a:latin typeface="Tahoma"/>
                <a:ea typeface="+mn-ea"/>
                <a:cs typeface="Tahoma"/>
              </a:rPr>
              <a:t> </a:t>
            </a:r>
            <a:r>
              <a:rPr sz="907" spc="-100" dirty="0">
                <a:solidFill>
                  <a:srgbClr val="FFFFFF"/>
                </a:solidFill>
                <a:latin typeface="Tahoma"/>
                <a:ea typeface="+mn-ea"/>
                <a:cs typeface="Tahoma"/>
              </a:rPr>
              <a:t>(</a:t>
            </a:r>
            <a:r>
              <a:rPr sz="907" spc="-84" dirty="0">
                <a:solidFill>
                  <a:srgbClr val="FFFFFF"/>
                </a:solidFill>
                <a:latin typeface="Tahoma"/>
                <a:ea typeface="+mn-ea"/>
                <a:cs typeface="Tahoma"/>
              </a:rPr>
              <a:t>P</a:t>
            </a:r>
            <a:r>
              <a:rPr sz="907" spc="-32" dirty="0">
                <a:solidFill>
                  <a:srgbClr val="FFFFFF"/>
                </a:solidFill>
                <a:latin typeface="Tahoma"/>
                <a:ea typeface="+mn-ea"/>
                <a:cs typeface="Tahoma"/>
              </a:rPr>
              <a:t>atient)</a:t>
            </a:r>
            <a:endParaRPr sz="907" dirty="0">
              <a:solidFill>
                <a:prstClr val="black"/>
              </a:solidFill>
              <a:latin typeface="Tahoma"/>
              <a:ea typeface="+mn-ea"/>
              <a:cs typeface="Tahoma"/>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32"/>
              </a:spcBef>
              <a:spcAft>
                <a:spcPts val="0"/>
              </a:spcAft>
            </a:pPr>
            <a:endParaRPr sz="1036" dirty="0">
              <a:solidFill>
                <a:prstClr val="black"/>
              </a:solidFill>
              <a:latin typeface="Times New Roman"/>
              <a:ea typeface="+mn-ea"/>
              <a:cs typeface="Times New Roman"/>
            </a:endParaRPr>
          </a:p>
          <a:p>
            <a:pPr marL="118826" marR="113892" algn="ctr" defTabSz="592074" fontAlgn="auto">
              <a:spcBef>
                <a:spcPts val="0"/>
              </a:spcBef>
              <a:spcAft>
                <a:spcPts val="0"/>
              </a:spcAft>
            </a:pPr>
            <a:r>
              <a:rPr sz="907" spc="16" dirty="0">
                <a:solidFill>
                  <a:srgbClr val="FFFFFF"/>
                </a:solidFill>
                <a:latin typeface="Gill Sans MT"/>
                <a:ea typeface="+mn-ea"/>
                <a:cs typeface="Gill Sans MT"/>
              </a:rPr>
              <a:t>“I </a:t>
            </a:r>
            <a:r>
              <a:rPr sz="907" spc="42" dirty="0">
                <a:solidFill>
                  <a:srgbClr val="FFFFFF"/>
                </a:solidFill>
                <a:latin typeface="Gill Sans MT"/>
                <a:ea typeface="+mn-ea"/>
                <a:cs typeface="Gill Sans MT"/>
              </a:rPr>
              <a:t>don</a:t>
            </a:r>
            <a:r>
              <a:rPr sz="907" spc="-19" dirty="0">
                <a:solidFill>
                  <a:srgbClr val="FFFFFF"/>
                </a:solidFill>
                <a:latin typeface="Gill Sans MT"/>
                <a:ea typeface="+mn-ea"/>
                <a:cs typeface="Gill Sans MT"/>
              </a:rPr>
              <a:t>’</a:t>
            </a:r>
            <a:r>
              <a:rPr sz="907" spc="-52" dirty="0">
                <a:solidFill>
                  <a:srgbClr val="FFFFFF"/>
                </a:solidFill>
                <a:latin typeface="Gill Sans MT"/>
                <a:ea typeface="+mn-ea"/>
                <a:cs typeface="Gill Sans MT"/>
              </a:rPr>
              <a:t>t</a:t>
            </a:r>
            <a:r>
              <a:rPr sz="907" dirty="0">
                <a:solidFill>
                  <a:srgbClr val="FFFFFF"/>
                </a:solidFill>
                <a:latin typeface="Gill Sans MT"/>
                <a:ea typeface="+mn-ea"/>
                <a:cs typeface="Gill Sans MT"/>
              </a:rPr>
              <a:t> </a:t>
            </a:r>
            <a:r>
              <a:rPr sz="907" spc="32" dirty="0">
                <a:solidFill>
                  <a:srgbClr val="FFFFFF"/>
                </a:solidFill>
                <a:latin typeface="Gill Sans MT"/>
                <a:ea typeface="+mn-ea"/>
                <a:cs typeface="Gill Sans MT"/>
              </a:rPr>
              <a:t>w</a:t>
            </a:r>
            <a:r>
              <a:rPr sz="907" spc="16" dirty="0">
                <a:solidFill>
                  <a:srgbClr val="FFFFFF"/>
                </a:solidFill>
                <a:latin typeface="Gill Sans MT"/>
                <a:ea typeface="+mn-ea"/>
                <a:cs typeface="Gill Sans MT"/>
              </a:rPr>
              <a:t>ant</a:t>
            </a:r>
            <a:r>
              <a:rPr sz="907" dirty="0">
                <a:solidFill>
                  <a:srgbClr val="FFFFFF"/>
                </a:solidFill>
                <a:latin typeface="Gill Sans MT"/>
                <a:ea typeface="+mn-ea"/>
                <a:cs typeface="Gill Sans MT"/>
              </a:rPr>
              <a:t> </a:t>
            </a:r>
            <a:r>
              <a:rPr sz="907" spc="-26" dirty="0">
                <a:solidFill>
                  <a:srgbClr val="FFFFFF"/>
                </a:solidFill>
                <a:latin typeface="Gill Sans MT"/>
                <a:ea typeface="+mn-ea"/>
                <a:cs typeface="Gill Sans MT"/>
              </a:rPr>
              <a:t>to</a:t>
            </a:r>
            <a:r>
              <a:rPr sz="907" spc="-16" dirty="0">
                <a:solidFill>
                  <a:srgbClr val="FFFFFF"/>
                </a:solidFill>
                <a:latin typeface="Gill Sans MT"/>
                <a:ea typeface="+mn-ea"/>
                <a:cs typeface="Gill Sans MT"/>
              </a:rPr>
              <a:t> </a:t>
            </a:r>
            <a:r>
              <a:rPr sz="907" spc="-16" dirty="0">
                <a:solidFill>
                  <a:srgbClr val="FFFFFF"/>
                </a:solidFill>
                <a:latin typeface="Tahoma"/>
                <a:ea typeface="+mn-ea"/>
                <a:cs typeface="Tahoma"/>
              </a:rPr>
              <a:t>push</a:t>
            </a:r>
            <a:r>
              <a:rPr sz="907" spc="-32" dirty="0">
                <a:solidFill>
                  <a:srgbClr val="FFFFFF"/>
                </a:solidFill>
                <a:latin typeface="Tahoma"/>
                <a:ea typeface="+mn-ea"/>
                <a:cs typeface="Tahoma"/>
              </a:rPr>
              <a:t> </a:t>
            </a:r>
            <a:r>
              <a:rPr sz="907" spc="-26" dirty="0">
                <a:solidFill>
                  <a:srgbClr val="FFFFFF"/>
                </a:solidFill>
                <a:latin typeface="Tahoma"/>
                <a:ea typeface="+mn-ea"/>
                <a:cs typeface="Tahoma"/>
              </a:rPr>
              <a:t>the</a:t>
            </a:r>
            <a:r>
              <a:rPr sz="907" spc="-32" dirty="0">
                <a:solidFill>
                  <a:srgbClr val="FFFFFF"/>
                </a:solidFill>
                <a:latin typeface="Tahoma"/>
                <a:ea typeface="+mn-ea"/>
                <a:cs typeface="Tahoma"/>
              </a:rPr>
              <a:t> </a:t>
            </a:r>
            <a:r>
              <a:rPr sz="907" spc="6" dirty="0">
                <a:solidFill>
                  <a:srgbClr val="FFFFFF"/>
                </a:solidFill>
                <a:latin typeface="Tahoma"/>
                <a:ea typeface="+mn-ea"/>
                <a:cs typeface="Tahoma"/>
              </a:rPr>
              <a:t>panic</a:t>
            </a:r>
            <a:r>
              <a:rPr sz="907" spc="3" dirty="0">
                <a:solidFill>
                  <a:srgbClr val="FFFFFF"/>
                </a:solidFill>
                <a:latin typeface="Tahoma"/>
                <a:ea typeface="+mn-ea"/>
                <a:cs typeface="Tahoma"/>
              </a:rPr>
              <a:t> </a:t>
            </a:r>
            <a:r>
              <a:rPr sz="907" spc="-19" dirty="0">
                <a:solidFill>
                  <a:srgbClr val="FFFFFF"/>
                </a:solidFill>
                <a:latin typeface="Tahoma"/>
                <a:ea typeface="+mn-ea"/>
                <a:cs typeface="Tahoma"/>
              </a:rPr>
              <a:t>button</a:t>
            </a:r>
            <a:r>
              <a:rPr sz="907" spc="-32" dirty="0">
                <a:solidFill>
                  <a:srgbClr val="FFFFFF"/>
                </a:solidFill>
                <a:latin typeface="Tahoma"/>
                <a:ea typeface="+mn-ea"/>
                <a:cs typeface="Tahoma"/>
              </a:rPr>
              <a:t> </a:t>
            </a:r>
            <a:r>
              <a:rPr sz="907" spc="-13" dirty="0">
                <a:solidFill>
                  <a:srgbClr val="FFFFFF"/>
                </a:solidFill>
                <a:latin typeface="Tahoma"/>
                <a:ea typeface="+mn-ea"/>
                <a:cs typeface="Tahoma"/>
              </a:rPr>
              <a:t>and</a:t>
            </a:r>
            <a:r>
              <a:rPr sz="907" spc="-32" dirty="0">
                <a:solidFill>
                  <a:srgbClr val="FFFFFF"/>
                </a:solidFill>
                <a:latin typeface="Tahoma"/>
                <a:ea typeface="+mn-ea"/>
                <a:cs typeface="Tahoma"/>
              </a:rPr>
              <a:t> </a:t>
            </a:r>
            <a:r>
              <a:rPr sz="907" spc="-19" dirty="0">
                <a:solidFill>
                  <a:srgbClr val="FFFFFF"/>
                </a:solidFill>
                <a:latin typeface="Tahoma"/>
                <a:ea typeface="+mn-ea"/>
                <a:cs typeface="Tahoma"/>
              </a:rPr>
              <a:t>send</a:t>
            </a:r>
            <a:r>
              <a:rPr sz="907" spc="-16" dirty="0">
                <a:solidFill>
                  <a:srgbClr val="FFFFFF"/>
                </a:solidFill>
                <a:latin typeface="Tahoma"/>
                <a:ea typeface="+mn-ea"/>
                <a:cs typeface="Tahoma"/>
              </a:rPr>
              <a:t> her</a:t>
            </a:r>
            <a:r>
              <a:rPr sz="907" spc="-32" dirty="0">
                <a:solidFill>
                  <a:srgbClr val="FFFFFF"/>
                </a:solidFill>
                <a:latin typeface="Tahoma"/>
                <a:ea typeface="+mn-ea"/>
                <a:cs typeface="Tahoma"/>
              </a:rPr>
              <a:t> </a:t>
            </a:r>
            <a:r>
              <a:rPr sz="907" spc="-23" dirty="0">
                <a:solidFill>
                  <a:srgbClr val="FFFFFF"/>
                </a:solidFill>
                <a:latin typeface="Tahoma"/>
                <a:ea typeface="+mn-ea"/>
                <a:cs typeface="Tahoma"/>
              </a:rPr>
              <a:t>to</a:t>
            </a:r>
            <a:r>
              <a:rPr sz="907" spc="-32" dirty="0">
                <a:solidFill>
                  <a:srgbClr val="FFFFFF"/>
                </a:solidFill>
                <a:latin typeface="Tahoma"/>
                <a:ea typeface="+mn-ea"/>
                <a:cs typeface="Tahoma"/>
              </a:rPr>
              <a:t> </a:t>
            </a:r>
            <a:r>
              <a:rPr sz="907" spc="-26" dirty="0">
                <a:solidFill>
                  <a:srgbClr val="FFFFFF"/>
                </a:solidFill>
                <a:latin typeface="Tahoma"/>
                <a:ea typeface="+mn-ea"/>
                <a:cs typeface="Tahoma"/>
              </a:rPr>
              <a:t>a</a:t>
            </a:r>
            <a:r>
              <a:rPr sz="907" spc="-32" dirty="0">
                <a:solidFill>
                  <a:srgbClr val="FFFFFF"/>
                </a:solidFill>
                <a:latin typeface="Tahoma"/>
                <a:ea typeface="+mn-ea"/>
                <a:cs typeface="Tahoma"/>
              </a:rPr>
              <a:t> </a:t>
            </a:r>
            <a:r>
              <a:rPr sz="907" spc="-6" dirty="0">
                <a:solidFill>
                  <a:srgbClr val="FFFFFF"/>
                </a:solidFill>
                <a:latin typeface="Tahoma"/>
                <a:ea typeface="+mn-ea"/>
                <a:cs typeface="Tahoma"/>
              </a:rPr>
              <a:t>hospital</a:t>
            </a:r>
            <a:r>
              <a:rPr sz="907" spc="-3" dirty="0">
                <a:solidFill>
                  <a:srgbClr val="FFFFFF"/>
                </a:solidFill>
                <a:latin typeface="Tahoma"/>
                <a:ea typeface="+mn-ea"/>
                <a:cs typeface="Tahoma"/>
              </a:rPr>
              <a:t> </a:t>
            </a:r>
            <a:r>
              <a:rPr sz="907" dirty="0">
                <a:solidFill>
                  <a:srgbClr val="FFFFFF"/>
                </a:solidFill>
                <a:latin typeface="Tahoma"/>
                <a:ea typeface="+mn-ea"/>
                <a:cs typeface="Tahoma"/>
              </a:rPr>
              <a:t>if</a:t>
            </a:r>
            <a:r>
              <a:rPr sz="907" spc="-32" dirty="0">
                <a:solidFill>
                  <a:srgbClr val="FFFFFF"/>
                </a:solidFill>
                <a:latin typeface="Tahoma"/>
                <a:ea typeface="+mn-ea"/>
                <a:cs typeface="Tahoma"/>
              </a:rPr>
              <a:t> </a:t>
            </a:r>
            <a:r>
              <a:rPr sz="907" spc="-6" dirty="0">
                <a:solidFill>
                  <a:srgbClr val="FFFFFF"/>
                </a:solidFill>
                <a:latin typeface="Tahoma"/>
                <a:ea typeface="+mn-ea"/>
                <a:cs typeface="Tahoma"/>
              </a:rPr>
              <a:t>it</a:t>
            </a:r>
            <a:r>
              <a:rPr sz="907" spc="-32" dirty="0">
                <a:solidFill>
                  <a:srgbClr val="FFFFFF"/>
                </a:solidFill>
                <a:latin typeface="Tahoma"/>
                <a:ea typeface="+mn-ea"/>
                <a:cs typeface="Tahoma"/>
              </a:rPr>
              <a:t> </a:t>
            </a:r>
            <a:r>
              <a:rPr sz="907" dirty="0">
                <a:solidFill>
                  <a:srgbClr val="FFFFFF"/>
                </a:solidFill>
                <a:latin typeface="Tahoma"/>
                <a:ea typeface="+mn-ea"/>
                <a:cs typeface="Tahoma"/>
              </a:rPr>
              <a:t>can</a:t>
            </a:r>
            <a:r>
              <a:rPr sz="907" spc="-32" dirty="0">
                <a:solidFill>
                  <a:srgbClr val="FFFFFF"/>
                </a:solidFill>
                <a:latin typeface="Tahoma"/>
                <a:ea typeface="+mn-ea"/>
                <a:cs typeface="Tahoma"/>
              </a:rPr>
              <a:t> </a:t>
            </a:r>
            <a:r>
              <a:rPr sz="907" spc="-16" dirty="0">
                <a:solidFill>
                  <a:srgbClr val="FFFFFF"/>
                </a:solidFill>
                <a:latin typeface="Tahoma"/>
                <a:ea typeface="+mn-ea"/>
                <a:cs typeface="Tahoma"/>
              </a:rPr>
              <a:t>be</a:t>
            </a:r>
            <a:r>
              <a:rPr sz="907" spc="-32" dirty="0">
                <a:solidFill>
                  <a:srgbClr val="FFFFFF"/>
                </a:solidFill>
                <a:latin typeface="Tahoma"/>
                <a:ea typeface="+mn-ea"/>
                <a:cs typeface="Tahoma"/>
              </a:rPr>
              <a:t> </a:t>
            </a:r>
            <a:r>
              <a:rPr sz="907" spc="-23" dirty="0">
                <a:solidFill>
                  <a:srgbClr val="FFFFFF"/>
                </a:solidFill>
                <a:latin typeface="Tahoma"/>
                <a:ea typeface="+mn-ea"/>
                <a:cs typeface="Tahoma"/>
              </a:rPr>
              <a:t>kept</a:t>
            </a:r>
            <a:r>
              <a:rPr sz="907" spc="-16" dirty="0">
                <a:solidFill>
                  <a:srgbClr val="FFFFFF"/>
                </a:solidFill>
                <a:latin typeface="Tahoma"/>
                <a:ea typeface="+mn-ea"/>
                <a:cs typeface="Tahoma"/>
              </a:rPr>
              <a:t> under</a:t>
            </a:r>
            <a:r>
              <a:rPr sz="907" spc="-32" dirty="0">
                <a:solidFill>
                  <a:srgbClr val="FFFFFF"/>
                </a:solidFill>
                <a:latin typeface="Tahoma"/>
                <a:ea typeface="+mn-ea"/>
                <a:cs typeface="Tahoma"/>
              </a:rPr>
              <a:t> </a:t>
            </a:r>
            <a:r>
              <a:rPr sz="907" dirty="0">
                <a:solidFill>
                  <a:srgbClr val="FFFFFF"/>
                </a:solidFill>
                <a:latin typeface="Tahoma"/>
                <a:ea typeface="+mn-ea"/>
                <a:cs typeface="Tahoma"/>
              </a:rPr>
              <a:t>control </a:t>
            </a:r>
            <a:r>
              <a:rPr sz="907" spc="-23" dirty="0">
                <a:solidFill>
                  <a:srgbClr val="FFFFFF"/>
                </a:solidFill>
                <a:latin typeface="Tahoma"/>
                <a:ea typeface="+mn-ea"/>
                <a:cs typeface="Tahoma"/>
              </a:rPr>
              <a:t>here</a:t>
            </a:r>
            <a:r>
              <a:rPr sz="907" spc="-68" dirty="0">
                <a:solidFill>
                  <a:srgbClr val="FFFFFF"/>
                </a:solidFill>
                <a:latin typeface="Tahoma"/>
                <a:ea typeface="+mn-ea"/>
                <a:cs typeface="Tahoma"/>
              </a:rPr>
              <a:t>.</a:t>
            </a:r>
            <a:r>
              <a:rPr sz="907" spc="36" dirty="0">
                <a:solidFill>
                  <a:srgbClr val="FFFFFF"/>
                </a:solidFill>
                <a:latin typeface="Tahoma"/>
                <a:ea typeface="+mn-ea"/>
                <a:cs typeface="Tahoma"/>
              </a:rPr>
              <a:t>”</a:t>
            </a:r>
            <a:r>
              <a:rPr sz="907" spc="-32" dirty="0">
                <a:solidFill>
                  <a:srgbClr val="FFFFFF"/>
                </a:solidFill>
                <a:latin typeface="Tahoma"/>
                <a:ea typeface="+mn-ea"/>
                <a:cs typeface="Tahoma"/>
              </a:rPr>
              <a:t> </a:t>
            </a:r>
            <a:r>
              <a:rPr sz="907" spc="-49" dirty="0">
                <a:solidFill>
                  <a:srgbClr val="FFFFFF"/>
                </a:solidFill>
                <a:latin typeface="Tahoma"/>
                <a:ea typeface="+mn-ea"/>
                <a:cs typeface="Tahoma"/>
              </a:rPr>
              <a:t>(Son)</a:t>
            </a:r>
            <a:endParaRPr sz="907" dirty="0">
              <a:solidFill>
                <a:prstClr val="black"/>
              </a:solidFill>
              <a:latin typeface="Tahoma"/>
              <a:ea typeface="+mn-ea"/>
              <a:cs typeface="Tahoma"/>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0"/>
              </a:spcBef>
              <a:spcAft>
                <a:spcPts val="0"/>
              </a:spcAft>
            </a:pPr>
            <a:endParaRPr sz="907" dirty="0">
              <a:solidFill>
                <a:prstClr val="black"/>
              </a:solidFill>
              <a:latin typeface="Times New Roman"/>
              <a:ea typeface="+mn-ea"/>
              <a:cs typeface="Times New Roman"/>
            </a:endParaRPr>
          </a:p>
          <a:p>
            <a:pPr defTabSz="592074" fontAlgn="auto">
              <a:spcBef>
                <a:spcPts val="2"/>
              </a:spcBef>
              <a:spcAft>
                <a:spcPts val="0"/>
              </a:spcAft>
            </a:pPr>
            <a:endParaRPr sz="907" dirty="0">
              <a:solidFill>
                <a:prstClr val="black"/>
              </a:solidFill>
              <a:latin typeface="Times New Roman"/>
              <a:ea typeface="+mn-ea"/>
              <a:cs typeface="Times New Roman"/>
            </a:endParaRPr>
          </a:p>
          <a:p>
            <a:pPr algn="ctr" defTabSz="592074" fontAlgn="auto">
              <a:spcBef>
                <a:spcPts val="0"/>
              </a:spcBef>
              <a:spcAft>
                <a:spcPts val="0"/>
              </a:spcAft>
            </a:pPr>
            <a:r>
              <a:rPr sz="1295" spc="-117" dirty="0">
                <a:solidFill>
                  <a:srgbClr val="FFFFFF"/>
                </a:solidFill>
                <a:latin typeface="Arial"/>
                <a:ea typeface="+mn-ea"/>
                <a:cs typeface="Arial"/>
              </a:rPr>
              <a:t>2</a:t>
            </a:r>
            <a:endParaRPr sz="1295" dirty="0">
              <a:solidFill>
                <a:prstClr val="black"/>
              </a:solidFill>
              <a:latin typeface="Arial"/>
              <a:ea typeface="+mn-ea"/>
              <a:cs typeface="Arial"/>
            </a:endParaRPr>
          </a:p>
        </p:txBody>
      </p:sp>
      <p:sp>
        <p:nvSpPr>
          <p:cNvPr id="4" name="object 4"/>
          <p:cNvSpPr txBox="1"/>
          <p:nvPr/>
        </p:nvSpPr>
        <p:spPr>
          <a:xfrm>
            <a:off x="3527676" y="1214006"/>
            <a:ext cx="3272763" cy="2225033"/>
          </a:xfrm>
          <a:prstGeom prst="rect">
            <a:avLst/>
          </a:prstGeom>
        </p:spPr>
        <p:txBody>
          <a:bodyPr vert="horz" wrap="square" lIns="0" tIns="0" rIns="0" bIns="0" rtlCol="0">
            <a:spAutoFit/>
          </a:bodyPr>
          <a:lstStyle/>
          <a:p>
            <a:pPr marL="8223" defTabSz="592074" fontAlgn="auto">
              <a:lnSpc>
                <a:spcPts val="1373"/>
              </a:lnSpc>
              <a:spcBef>
                <a:spcPts val="0"/>
              </a:spcBef>
              <a:spcAft>
                <a:spcPts val="0"/>
              </a:spcAft>
            </a:pPr>
            <a:r>
              <a:rPr sz="1166" b="1" spc="71" dirty="0">
                <a:solidFill>
                  <a:srgbClr val="00406B"/>
                </a:solidFill>
                <a:latin typeface="Calibri"/>
                <a:ea typeface="+mn-ea"/>
                <a:cs typeface="Calibri"/>
              </a:rPr>
              <a:t>REASONS</a:t>
            </a:r>
            <a:r>
              <a:rPr sz="1166" b="1" spc="-26" dirty="0">
                <a:solidFill>
                  <a:srgbClr val="00406B"/>
                </a:solidFill>
                <a:latin typeface="Calibri"/>
                <a:ea typeface="+mn-ea"/>
                <a:cs typeface="Calibri"/>
              </a:rPr>
              <a:t> </a:t>
            </a:r>
            <a:r>
              <a:rPr sz="1166" b="1" spc="23" dirty="0">
                <a:solidFill>
                  <a:srgbClr val="00406B"/>
                </a:solidFill>
                <a:latin typeface="Calibri"/>
                <a:ea typeface="+mn-ea"/>
                <a:cs typeface="Calibri"/>
              </a:rPr>
              <a:t>T</a:t>
            </a:r>
            <a:r>
              <a:rPr sz="1166" b="1" spc="178" dirty="0">
                <a:solidFill>
                  <a:srgbClr val="00406B"/>
                </a:solidFill>
                <a:latin typeface="Calibri"/>
                <a:ea typeface="+mn-ea"/>
                <a:cs typeface="Calibri"/>
              </a:rPr>
              <a:t>O</a:t>
            </a:r>
            <a:r>
              <a:rPr sz="1166" b="1" spc="58" dirty="0">
                <a:solidFill>
                  <a:srgbClr val="00406B"/>
                </a:solidFill>
                <a:latin typeface="Calibri"/>
                <a:ea typeface="+mn-ea"/>
                <a:cs typeface="Calibri"/>
              </a:rPr>
              <a:t> </a:t>
            </a:r>
            <a:r>
              <a:rPr sz="1166" b="1" spc="29" dirty="0">
                <a:solidFill>
                  <a:srgbClr val="00406B"/>
                </a:solidFill>
                <a:latin typeface="Calibri"/>
                <a:ea typeface="+mn-ea"/>
                <a:cs typeface="Calibri"/>
              </a:rPr>
              <a:t>PREFER</a:t>
            </a:r>
            <a:r>
              <a:rPr sz="1166" b="1" spc="58" dirty="0">
                <a:solidFill>
                  <a:srgbClr val="00406B"/>
                </a:solidFill>
                <a:latin typeface="Calibri"/>
                <a:ea typeface="+mn-ea"/>
                <a:cs typeface="Calibri"/>
              </a:rPr>
              <a:t> </a:t>
            </a:r>
            <a:r>
              <a:rPr sz="1166" b="1" spc="84" dirty="0">
                <a:solidFill>
                  <a:srgbClr val="00406B"/>
                </a:solidFill>
                <a:latin typeface="Calibri"/>
                <a:ea typeface="+mn-ea"/>
                <a:cs typeface="Calibri"/>
              </a:rPr>
              <a:t>BEING</a:t>
            </a:r>
            <a:r>
              <a:rPr sz="1166" b="1" spc="-26" dirty="0">
                <a:solidFill>
                  <a:srgbClr val="00406B"/>
                </a:solidFill>
                <a:latin typeface="Calibri"/>
                <a:ea typeface="+mn-ea"/>
                <a:cs typeface="Calibri"/>
              </a:rPr>
              <a:t> </a:t>
            </a:r>
            <a:r>
              <a:rPr sz="1166" b="1" spc="42" dirty="0">
                <a:solidFill>
                  <a:srgbClr val="00406B"/>
                </a:solidFill>
                <a:latin typeface="Calibri"/>
                <a:ea typeface="+mn-ea"/>
                <a:cs typeface="Calibri"/>
              </a:rPr>
              <a:t>TRE</a:t>
            </a:r>
            <a:r>
              <a:rPr sz="1166" b="1" spc="-19" dirty="0">
                <a:solidFill>
                  <a:srgbClr val="00406B"/>
                </a:solidFill>
                <a:latin typeface="Calibri"/>
                <a:ea typeface="+mn-ea"/>
                <a:cs typeface="Calibri"/>
              </a:rPr>
              <a:t>A</a:t>
            </a:r>
            <a:r>
              <a:rPr sz="1166" b="1" spc="81" dirty="0">
                <a:solidFill>
                  <a:srgbClr val="00406B"/>
                </a:solidFill>
                <a:latin typeface="Calibri"/>
                <a:ea typeface="+mn-ea"/>
                <a:cs typeface="Calibri"/>
              </a:rPr>
              <a:t>TED</a:t>
            </a:r>
            <a:r>
              <a:rPr sz="1166" b="1" spc="58" dirty="0">
                <a:solidFill>
                  <a:srgbClr val="00406B"/>
                </a:solidFill>
                <a:latin typeface="Calibri"/>
                <a:ea typeface="+mn-ea"/>
                <a:cs typeface="Calibri"/>
              </a:rPr>
              <a:t> </a:t>
            </a:r>
            <a:r>
              <a:rPr sz="1166" b="1" spc="62" dirty="0">
                <a:solidFill>
                  <a:srgbClr val="00406B"/>
                </a:solidFill>
                <a:latin typeface="Calibri"/>
                <a:ea typeface="+mn-ea"/>
                <a:cs typeface="Calibri"/>
              </a:rPr>
              <a:t>HERE</a:t>
            </a:r>
            <a:endParaRPr sz="1166" dirty="0">
              <a:solidFill>
                <a:prstClr val="black"/>
              </a:solidFill>
              <a:latin typeface="Calibri"/>
              <a:ea typeface="+mn-ea"/>
              <a:cs typeface="Calibri"/>
            </a:endParaRPr>
          </a:p>
          <a:p>
            <a:pPr marL="193246" defTabSz="592074" fontAlgn="auto">
              <a:lnSpc>
                <a:spcPts val="1061"/>
              </a:lnSpc>
              <a:spcBef>
                <a:spcPts val="0"/>
              </a:spcBef>
              <a:spcAft>
                <a:spcPts val="0"/>
              </a:spcAft>
            </a:pPr>
            <a:r>
              <a:rPr sz="907" spc="52" dirty="0">
                <a:solidFill>
                  <a:srgbClr val="231F20"/>
                </a:solidFill>
                <a:latin typeface="Gill Sans MT"/>
                <a:ea typeface="+mn-ea"/>
                <a:cs typeface="Gill Sans MT"/>
              </a:rPr>
              <a:t>Ma</a:t>
            </a:r>
            <a:r>
              <a:rPr sz="907" spc="23" dirty="0">
                <a:solidFill>
                  <a:srgbClr val="231F20"/>
                </a:solidFill>
                <a:latin typeface="Gill Sans MT"/>
                <a:ea typeface="+mn-ea"/>
                <a:cs typeface="Gill Sans MT"/>
              </a:rPr>
              <a:t>n</a:t>
            </a:r>
            <a:r>
              <a:rPr sz="907" spc="55" dirty="0">
                <a:solidFill>
                  <a:srgbClr val="231F20"/>
                </a:solidFill>
                <a:latin typeface="Gill Sans MT"/>
                <a:ea typeface="+mn-ea"/>
                <a:cs typeface="Gill Sans MT"/>
              </a:rPr>
              <a:t>y</a:t>
            </a:r>
            <a:r>
              <a:rPr sz="907" spc="-39" dirty="0">
                <a:solidFill>
                  <a:srgbClr val="231F20"/>
                </a:solidFill>
                <a:latin typeface="Gill Sans MT"/>
                <a:ea typeface="+mn-ea"/>
                <a:cs typeface="Gill Sans MT"/>
              </a:rPr>
              <a:t> test</a:t>
            </a:r>
            <a:r>
              <a:rPr sz="907" spc="-19" dirty="0">
                <a:solidFill>
                  <a:srgbClr val="231F20"/>
                </a:solidFill>
                <a:latin typeface="Gill Sans MT"/>
                <a:ea typeface="+mn-ea"/>
                <a:cs typeface="Gill Sans MT"/>
              </a:rPr>
              <a:t>s</a:t>
            </a:r>
            <a:r>
              <a:rPr sz="907" spc="-39" dirty="0">
                <a:solidFill>
                  <a:srgbClr val="231F20"/>
                </a:solidFill>
                <a:latin typeface="Gill Sans MT"/>
                <a:ea typeface="+mn-ea"/>
                <a:cs typeface="Gill Sans MT"/>
              </a:rPr>
              <a:t> </a:t>
            </a:r>
            <a:r>
              <a:rPr sz="907" spc="29" dirty="0">
                <a:solidFill>
                  <a:srgbClr val="231F20"/>
                </a:solidFill>
                <a:latin typeface="Gill Sans MT"/>
                <a:ea typeface="+mn-ea"/>
                <a:cs typeface="Gill Sans MT"/>
              </a:rPr>
              <a:t>an</a:t>
            </a:r>
            <a:r>
              <a:rPr sz="907" spc="55" dirty="0">
                <a:solidFill>
                  <a:srgbClr val="231F20"/>
                </a:solidFill>
                <a:latin typeface="Gill Sans MT"/>
                <a:ea typeface="+mn-ea"/>
                <a:cs typeface="Gill Sans MT"/>
              </a:rPr>
              <a:t>d</a:t>
            </a:r>
            <a:r>
              <a:rPr sz="907" spc="-39" dirty="0">
                <a:solidFill>
                  <a:srgbClr val="231F20"/>
                </a:solidFill>
                <a:latin typeface="Gill Sans MT"/>
                <a:ea typeface="+mn-ea"/>
                <a:cs typeface="Gill Sans MT"/>
              </a:rPr>
              <a:t> </a:t>
            </a:r>
            <a:r>
              <a:rPr sz="907" spc="-19" dirty="0">
                <a:solidFill>
                  <a:srgbClr val="231F20"/>
                </a:solidFill>
                <a:latin typeface="Gill Sans MT"/>
                <a:ea typeface="+mn-ea"/>
                <a:cs typeface="Gill Sans MT"/>
              </a:rPr>
              <a:t>treatment</a:t>
            </a:r>
            <a:r>
              <a:rPr sz="907" dirty="0">
                <a:solidFill>
                  <a:srgbClr val="231F20"/>
                </a:solidFill>
                <a:latin typeface="Gill Sans MT"/>
                <a:ea typeface="+mn-ea"/>
                <a:cs typeface="Gill Sans MT"/>
              </a:rPr>
              <a:t>s</a:t>
            </a:r>
            <a:r>
              <a:rPr sz="907" spc="-39" dirty="0">
                <a:solidFill>
                  <a:srgbClr val="231F20"/>
                </a:solidFill>
                <a:latin typeface="Gill Sans MT"/>
                <a:ea typeface="+mn-ea"/>
                <a:cs typeface="Gill Sans MT"/>
              </a:rPr>
              <a:t> </a:t>
            </a:r>
            <a:r>
              <a:rPr sz="907" spc="29" dirty="0">
                <a:solidFill>
                  <a:srgbClr val="231F20"/>
                </a:solidFill>
                <a:latin typeface="Gill Sans MT"/>
                <a:ea typeface="+mn-ea"/>
                <a:cs typeface="Gill Sans MT"/>
              </a:rPr>
              <a:t>ca</a:t>
            </a:r>
            <a:r>
              <a:rPr sz="907" spc="58" dirty="0">
                <a:solidFill>
                  <a:srgbClr val="231F20"/>
                </a:solidFill>
                <a:latin typeface="Gill Sans MT"/>
                <a:ea typeface="+mn-ea"/>
                <a:cs typeface="Gill Sans MT"/>
              </a:rPr>
              <a:t>n</a:t>
            </a:r>
            <a:r>
              <a:rPr sz="907" spc="-39" dirty="0">
                <a:solidFill>
                  <a:srgbClr val="231F20"/>
                </a:solidFill>
                <a:latin typeface="Gill Sans MT"/>
                <a:ea typeface="+mn-ea"/>
                <a:cs typeface="Gill Sans MT"/>
              </a:rPr>
              <a:t> </a:t>
            </a:r>
            <a:r>
              <a:rPr sz="907" spc="10" dirty="0">
                <a:solidFill>
                  <a:srgbClr val="231F20"/>
                </a:solidFill>
                <a:latin typeface="Gill Sans MT"/>
                <a:ea typeface="+mn-ea"/>
                <a:cs typeface="Gill Sans MT"/>
              </a:rPr>
              <a:t>b</a:t>
            </a:r>
            <a:r>
              <a:rPr sz="907" spc="29" dirty="0">
                <a:solidFill>
                  <a:srgbClr val="231F20"/>
                </a:solidFill>
                <a:latin typeface="Gill Sans MT"/>
                <a:ea typeface="+mn-ea"/>
                <a:cs typeface="Gill Sans MT"/>
              </a:rPr>
              <a:t>e</a:t>
            </a:r>
            <a:r>
              <a:rPr sz="907" spc="-39" dirty="0">
                <a:solidFill>
                  <a:srgbClr val="231F20"/>
                </a:solidFill>
                <a:latin typeface="Gill Sans MT"/>
                <a:ea typeface="+mn-ea"/>
                <a:cs typeface="Gill Sans MT"/>
              </a:rPr>
              <a:t> </a:t>
            </a:r>
            <a:r>
              <a:rPr sz="907" spc="-26" dirty="0">
                <a:solidFill>
                  <a:srgbClr val="231F20"/>
                </a:solidFill>
                <a:latin typeface="Gill Sans MT"/>
                <a:ea typeface="+mn-ea"/>
                <a:cs typeface="Gill Sans MT"/>
              </a:rPr>
              <a:t>pr</a:t>
            </a:r>
            <a:r>
              <a:rPr sz="907" spc="-36" dirty="0">
                <a:solidFill>
                  <a:srgbClr val="231F20"/>
                </a:solidFill>
                <a:latin typeface="Gill Sans MT"/>
                <a:ea typeface="+mn-ea"/>
                <a:cs typeface="Gill Sans MT"/>
              </a:rPr>
              <a:t>o</a:t>
            </a:r>
            <a:r>
              <a:rPr sz="907" spc="16" dirty="0">
                <a:solidFill>
                  <a:srgbClr val="231F20"/>
                </a:solidFill>
                <a:latin typeface="Gill Sans MT"/>
                <a:ea typeface="+mn-ea"/>
                <a:cs typeface="Gill Sans MT"/>
              </a:rPr>
              <a:t>vide</a:t>
            </a:r>
            <a:r>
              <a:rPr sz="907" spc="45" dirty="0">
                <a:solidFill>
                  <a:srgbClr val="231F20"/>
                </a:solidFill>
                <a:latin typeface="Gill Sans MT"/>
                <a:ea typeface="+mn-ea"/>
                <a:cs typeface="Gill Sans MT"/>
              </a:rPr>
              <a:t>d</a:t>
            </a:r>
            <a:r>
              <a:rPr sz="907" spc="-39" dirty="0">
                <a:solidFill>
                  <a:srgbClr val="231F20"/>
                </a:solidFill>
                <a:latin typeface="Gill Sans MT"/>
                <a:ea typeface="+mn-ea"/>
                <a:cs typeface="Gill Sans MT"/>
              </a:rPr>
              <a:t> </a:t>
            </a:r>
            <a:r>
              <a:rPr sz="907" spc="10" dirty="0">
                <a:solidFill>
                  <a:srgbClr val="231F20"/>
                </a:solidFill>
                <a:latin typeface="Gill Sans MT"/>
                <a:ea typeface="+mn-ea"/>
                <a:cs typeface="Gill Sans MT"/>
              </a:rPr>
              <a:t>i</a:t>
            </a:r>
            <a:r>
              <a:rPr sz="907" spc="68" dirty="0">
                <a:solidFill>
                  <a:srgbClr val="231F20"/>
                </a:solidFill>
                <a:latin typeface="Gill Sans MT"/>
                <a:ea typeface="+mn-ea"/>
                <a:cs typeface="Gill Sans MT"/>
              </a:rPr>
              <a:t>n</a:t>
            </a:r>
            <a:r>
              <a:rPr sz="907" spc="-39" dirty="0">
                <a:solidFill>
                  <a:srgbClr val="231F20"/>
                </a:solidFill>
                <a:latin typeface="Gill Sans MT"/>
                <a:ea typeface="+mn-ea"/>
                <a:cs typeface="Gill Sans MT"/>
              </a:rPr>
              <a:t> </a:t>
            </a:r>
            <a:r>
              <a:rPr sz="907" spc="-16" dirty="0">
                <a:solidFill>
                  <a:srgbClr val="231F20"/>
                </a:solidFill>
                <a:latin typeface="Gill Sans MT"/>
                <a:ea typeface="+mn-ea"/>
                <a:cs typeface="Gill Sans MT"/>
              </a:rPr>
              <a:t>th</a:t>
            </a:r>
            <a:r>
              <a:rPr sz="907" spc="3" dirty="0">
                <a:solidFill>
                  <a:srgbClr val="231F20"/>
                </a:solidFill>
                <a:latin typeface="Gill Sans MT"/>
                <a:ea typeface="+mn-ea"/>
                <a:cs typeface="Gill Sans MT"/>
              </a:rPr>
              <a:t>e</a:t>
            </a:r>
            <a:r>
              <a:rPr sz="907" spc="-39" dirty="0">
                <a:solidFill>
                  <a:srgbClr val="231F20"/>
                </a:solidFill>
                <a:latin typeface="Gill Sans MT"/>
                <a:ea typeface="+mn-ea"/>
                <a:cs typeface="Gill Sans MT"/>
              </a:rPr>
              <a:t> </a:t>
            </a:r>
            <a:r>
              <a:rPr sz="907" spc="10" dirty="0">
                <a:solidFill>
                  <a:srgbClr val="231F20"/>
                </a:solidFill>
                <a:latin typeface="Gill Sans MT"/>
                <a:ea typeface="+mn-ea"/>
                <a:cs typeface="Gill Sans MT"/>
              </a:rPr>
              <a:t>nursin</a:t>
            </a:r>
            <a:r>
              <a:rPr sz="907" spc="29" dirty="0">
                <a:solidFill>
                  <a:srgbClr val="231F20"/>
                </a:solidFill>
                <a:latin typeface="Gill Sans MT"/>
                <a:ea typeface="+mn-ea"/>
                <a:cs typeface="Gill Sans MT"/>
              </a:rPr>
              <a:t>g</a:t>
            </a:r>
            <a:r>
              <a:rPr sz="907" spc="-39" dirty="0">
                <a:solidFill>
                  <a:srgbClr val="231F20"/>
                </a:solidFill>
                <a:latin typeface="Gill Sans MT"/>
                <a:ea typeface="+mn-ea"/>
                <a:cs typeface="Gill Sans MT"/>
              </a:rPr>
              <a:t> </a:t>
            </a:r>
            <a:r>
              <a:rPr sz="907" spc="16" dirty="0">
                <a:solidFill>
                  <a:srgbClr val="231F20"/>
                </a:solidFill>
                <a:latin typeface="Gill Sans MT"/>
                <a:ea typeface="+mn-ea"/>
                <a:cs typeface="Gill Sans MT"/>
              </a:rPr>
              <a:t>home:</a:t>
            </a:r>
            <a:endParaRPr sz="907" dirty="0">
              <a:solidFill>
                <a:prstClr val="black"/>
              </a:solidFill>
              <a:latin typeface="Gill Sans MT"/>
              <a:ea typeface="+mn-ea"/>
              <a:cs typeface="Gill Sans MT"/>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6" dirty="0">
                <a:solidFill>
                  <a:srgbClr val="231F20"/>
                </a:solidFill>
                <a:latin typeface="Tahoma"/>
                <a:ea typeface="+mn-ea"/>
                <a:cs typeface="Tahoma"/>
              </a:rPr>
              <a:t>Medications</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13" dirty="0">
                <a:solidFill>
                  <a:srgbClr val="231F20"/>
                </a:solidFill>
                <a:latin typeface="Tahoma"/>
                <a:ea typeface="+mn-ea"/>
                <a:cs typeface="Tahoma"/>
              </a:rPr>
              <a:t>X-</a:t>
            </a:r>
            <a:r>
              <a:rPr sz="907" spc="-26" dirty="0">
                <a:solidFill>
                  <a:srgbClr val="231F20"/>
                </a:solidFill>
                <a:latin typeface="Tahoma"/>
                <a:ea typeface="+mn-ea"/>
                <a:cs typeface="Tahoma"/>
              </a:rPr>
              <a:t>r</a:t>
            </a:r>
            <a:r>
              <a:rPr sz="907" spc="-55" dirty="0">
                <a:solidFill>
                  <a:srgbClr val="231F20"/>
                </a:solidFill>
                <a:latin typeface="Tahoma"/>
                <a:ea typeface="+mn-ea"/>
                <a:cs typeface="Tahoma"/>
              </a:rPr>
              <a:t>a</a:t>
            </a:r>
            <a:r>
              <a:rPr sz="907" spc="-26" dirty="0">
                <a:solidFill>
                  <a:srgbClr val="231F20"/>
                </a:solidFill>
                <a:latin typeface="Tahoma"/>
                <a:ea typeface="+mn-ea"/>
                <a:cs typeface="Tahoma"/>
              </a:rPr>
              <a:t>ys</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16" dirty="0">
                <a:solidFill>
                  <a:srgbClr val="231F20"/>
                </a:solidFill>
                <a:latin typeface="Tahoma"/>
                <a:ea typeface="+mn-ea"/>
                <a:cs typeface="Tahoma"/>
              </a:rPr>
              <a:t>Blood</a:t>
            </a:r>
            <a:r>
              <a:rPr sz="907" spc="-32" dirty="0">
                <a:solidFill>
                  <a:srgbClr val="231F20"/>
                </a:solidFill>
                <a:latin typeface="Tahoma"/>
                <a:ea typeface="+mn-ea"/>
                <a:cs typeface="Tahoma"/>
              </a:rPr>
              <a:t> </a:t>
            </a:r>
            <a:r>
              <a:rPr sz="907" spc="-52" dirty="0">
                <a:solidFill>
                  <a:srgbClr val="231F20"/>
                </a:solidFill>
                <a:latin typeface="Tahoma"/>
                <a:ea typeface="+mn-ea"/>
                <a:cs typeface="Tahoma"/>
              </a:rPr>
              <a:t>tests</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3" dirty="0">
                <a:solidFill>
                  <a:srgbClr val="231F20"/>
                </a:solidFill>
                <a:latin typeface="Tahoma"/>
                <a:ea typeface="+mn-ea"/>
                <a:cs typeface="Tahoma"/>
              </a:rPr>
              <a:t>Oxygen</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45" dirty="0">
                <a:solidFill>
                  <a:srgbClr val="231F20"/>
                </a:solidFill>
                <a:latin typeface="Tahoma"/>
                <a:ea typeface="+mn-ea"/>
                <a:cs typeface="Tahoma"/>
              </a:rPr>
              <a:t>W</a:t>
            </a:r>
            <a:r>
              <a:rPr sz="907" dirty="0">
                <a:solidFill>
                  <a:srgbClr val="231F20"/>
                </a:solidFill>
                <a:latin typeface="Tahoma"/>
                <a:ea typeface="+mn-ea"/>
                <a:cs typeface="Tahoma"/>
              </a:rPr>
              <a:t>ound</a:t>
            </a:r>
            <a:r>
              <a:rPr sz="907" spc="-32" dirty="0">
                <a:solidFill>
                  <a:srgbClr val="231F20"/>
                </a:solidFill>
                <a:latin typeface="Tahoma"/>
                <a:ea typeface="+mn-ea"/>
                <a:cs typeface="Tahoma"/>
              </a:rPr>
              <a:t> </a:t>
            </a:r>
            <a:r>
              <a:rPr sz="907" spc="-13" dirty="0">
                <a:solidFill>
                  <a:srgbClr val="231F20"/>
                </a:solidFill>
                <a:latin typeface="Tahoma"/>
                <a:ea typeface="+mn-ea"/>
                <a:cs typeface="Tahoma"/>
              </a:rPr>
              <a:t>care</a:t>
            </a:r>
            <a:endParaRPr sz="907" dirty="0">
              <a:solidFill>
                <a:prstClr val="black"/>
              </a:solidFill>
              <a:latin typeface="Tahoma"/>
              <a:ea typeface="+mn-ea"/>
              <a:cs typeface="Tahoma"/>
            </a:endParaRPr>
          </a:p>
          <a:p>
            <a:pPr marL="600297" marR="3289" indent="-74420" defTabSz="592074" fontAlgn="auto">
              <a:spcBef>
                <a:spcPts val="0"/>
              </a:spcBef>
              <a:spcAft>
                <a:spcPts val="0"/>
              </a:spcAft>
            </a:pPr>
            <a:r>
              <a:rPr sz="907" spc="168" dirty="0">
                <a:solidFill>
                  <a:srgbClr val="231F20"/>
                </a:solidFill>
                <a:latin typeface="Tahoma"/>
                <a:ea typeface="+mn-ea"/>
                <a:cs typeface="Tahoma"/>
              </a:rPr>
              <a:t>•</a:t>
            </a:r>
            <a:r>
              <a:rPr sz="907" spc="13" dirty="0">
                <a:solidFill>
                  <a:srgbClr val="231F20"/>
                </a:solidFill>
                <a:latin typeface="Tahoma"/>
                <a:ea typeface="+mn-ea"/>
                <a:cs typeface="Tahoma"/>
              </a:rPr>
              <a:t>Che</a:t>
            </a:r>
            <a:r>
              <a:rPr sz="907" spc="-10" dirty="0">
                <a:solidFill>
                  <a:srgbClr val="231F20"/>
                </a:solidFill>
                <a:latin typeface="Tahoma"/>
                <a:ea typeface="+mn-ea"/>
                <a:cs typeface="Tahoma"/>
              </a:rPr>
              <a:t>c</a:t>
            </a:r>
            <a:r>
              <a:rPr sz="907" spc="-6" dirty="0">
                <a:solidFill>
                  <a:srgbClr val="231F20"/>
                </a:solidFill>
                <a:latin typeface="Tahoma"/>
                <a:ea typeface="+mn-ea"/>
                <a:cs typeface="Tahoma"/>
              </a:rPr>
              <a:t>king</a:t>
            </a:r>
            <a:r>
              <a:rPr sz="907" spc="-58" dirty="0">
                <a:solidFill>
                  <a:srgbClr val="231F20"/>
                </a:solidFill>
                <a:latin typeface="Tahoma"/>
                <a:ea typeface="+mn-ea"/>
                <a:cs typeface="Tahoma"/>
              </a:rPr>
              <a:t> </a:t>
            </a:r>
            <a:r>
              <a:rPr sz="907" dirty="0">
                <a:solidFill>
                  <a:srgbClr val="231F20"/>
                </a:solidFill>
                <a:latin typeface="Tahoma"/>
                <a:ea typeface="+mn-ea"/>
                <a:cs typeface="Tahoma"/>
              </a:rPr>
              <a:t>on</a:t>
            </a:r>
            <a:r>
              <a:rPr sz="907" spc="-58" dirty="0">
                <a:solidFill>
                  <a:srgbClr val="231F20"/>
                </a:solidFill>
                <a:latin typeface="Tahoma"/>
                <a:ea typeface="+mn-ea"/>
                <a:cs typeface="Tahoma"/>
              </a:rPr>
              <a:t> </a:t>
            </a:r>
            <a:r>
              <a:rPr sz="907" spc="-19" dirty="0">
                <a:solidFill>
                  <a:srgbClr val="231F20"/>
                </a:solidFill>
                <a:latin typeface="Tahoma"/>
                <a:ea typeface="+mn-ea"/>
                <a:cs typeface="Tahoma"/>
              </a:rPr>
              <a:t>y</a:t>
            </a:r>
            <a:r>
              <a:rPr sz="907" dirty="0">
                <a:solidFill>
                  <a:srgbClr val="231F20"/>
                </a:solidFill>
                <a:latin typeface="Tahoma"/>
                <a:ea typeface="+mn-ea"/>
                <a:cs typeface="Tahoma"/>
              </a:rPr>
              <a:t>ou</a:t>
            </a:r>
            <a:r>
              <a:rPr sz="907" spc="-58" dirty="0">
                <a:solidFill>
                  <a:srgbClr val="231F20"/>
                </a:solidFill>
                <a:latin typeface="Tahoma"/>
                <a:ea typeface="+mn-ea"/>
                <a:cs typeface="Tahoma"/>
              </a:rPr>
              <a:t> </a:t>
            </a:r>
            <a:r>
              <a:rPr sz="907" spc="-13" dirty="0">
                <a:solidFill>
                  <a:srgbClr val="231F20"/>
                </a:solidFill>
                <a:latin typeface="Tahoma"/>
                <a:ea typeface="+mn-ea"/>
                <a:cs typeface="Tahoma"/>
              </a:rPr>
              <a:t>and</a:t>
            </a:r>
            <a:r>
              <a:rPr sz="907" spc="-58" dirty="0">
                <a:solidFill>
                  <a:srgbClr val="231F20"/>
                </a:solidFill>
                <a:latin typeface="Tahoma"/>
                <a:ea typeface="+mn-ea"/>
                <a:cs typeface="Tahoma"/>
              </a:rPr>
              <a:t> </a:t>
            </a:r>
            <a:r>
              <a:rPr sz="907" spc="-16" dirty="0">
                <a:solidFill>
                  <a:srgbClr val="231F20"/>
                </a:solidFill>
                <a:latin typeface="Tahoma"/>
                <a:ea typeface="+mn-ea"/>
                <a:cs typeface="Tahoma"/>
              </a:rPr>
              <a:t>reporting</a:t>
            </a:r>
            <a:r>
              <a:rPr sz="907" spc="-58" dirty="0">
                <a:solidFill>
                  <a:srgbClr val="231F20"/>
                </a:solidFill>
                <a:latin typeface="Tahoma"/>
                <a:ea typeface="+mn-ea"/>
                <a:cs typeface="Tahoma"/>
              </a:rPr>
              <a:t> </a:t>
            </a:r>
            <a:r>
              <a:rPr sz="907" spc="-23" dirty="0">
                <a:solidFill>
                  <a:srgbClr val="231F20"/>
                </a:solidFill>
                <a:latin typeface="Tahoma"/>
                <a:ea typeface="+mn-ea"/>
                <a:cs typeface="Tahoma"/>
              </a:rPr>
              <a:t>to</a:t>
            </a:r>
            <a:r>
              <a:rPr sz="907" spc="-58" dirty="0">
                <a:solidFill>
                  <a:srgbClr val="231F20"/>
                </a:solidFill>
                <a:latin typeface="Tahoma"/>
                <a:ea typeface="+mn-ea"/>
                <a:cs typeface="Tahoma"/>
              </a:rPr>
              <a:t> </a:t>
            </a:r>
            <a:r>
              <a:rPr sz="907" spc="-19" dirty="0">
                <a:solidFill>
                  <a:srgbClr val="231F20"/>
                </a:solidFill>
                <a:latin typeface="Tahoma"/>
                <a:ea typeface="+mn-ea"/>
                <a:cs typeface="Tahoma"/>
              </a:rPr>
              <a:t>y</a:t>
            </a:r>
            <a:r>
              <a:rPr sz="907" spc="-10" dirty="0">
                <a:solidFill>
                  <a:srgbClr val="231F20"/>
                </a:solidFill>
                <a:latin typeface="Tahoma"/>
                <a:ea typeface="+mn-ea"/>
                <a:cs typeface="Tahoma"/>
              </a:rPr>
              <a:t>our</a:t>
            </a:r>
            <a:r>
              <a:rPr sz="907" spc="-58" dirty="0">
                <a:solidFill>
                  <a:srgbClr val="231F20"/>
                </a:solidFill>
                <a:latin typeface="Tahoma"/>
                <a:ea typeface="+mn-ea"/>
                <a:cs typeface="Tahoma"/>
              </a:rPr>
              <a:t> </a:t>
            </a:r>
            <a:r>
              <a:rPr sz="907" spc="-6" dirty="0">
                <a:solidFill>
                  <a:srgbClr val="231F20"/>
                </a:solidFill>
                <a:latin typeface="Tahoma"/>
                <a:ea typeface="+mn-ea"/>
                <a:cs typeface="Tahoma"/>
              </a:rPr>
              <a:t>doctor</a:t>
            </a:r>
            <a:r>
              <a:rPr sz="907" spc="-58" dirty="0">
                <a:solidFill>
                  <a:srgbClr val="231F20"/>
                </a:solidFill>
                <a:latin typeface="Tahoma"/>
                <a:ea typeface="+mn-ea"/>
                <a:cs typeface="Tahoma"/>
              </a:rPr>
              <a:t> </a:t>
            </a:r>
            <a:r>
              <a:rPr sz="907" spc="-10" dirty="0">
                <a:solidFill>
                  <a:srgbClr val="231F20"/>
                </a:solidFill>
                <a:latin typeface="Tahoma"/>
                <a:ea typeface="+mn-ea"/>
                <a:cs typeface="Tahoma"/>
              </a:rPr>
              <a:t>or</a:t>
            </a:r>
            <a:r>
              <a:rPr sz="907" spc="-58" dirty="0">
                <a:solidFill>
                  <a:srgbClr val="231F20"/>
                </a:solidFill>
                <a:latin typeface="Tahoma"/>
                <a:ea typeface="+mn-ea"/>
                <a:cs typeface="Tahoma"/>
              </a:rPr>
              <a:t> </a:t>
            </a:r>
            <a:r>
              <a:rPr sz="907" spc="-23" dirty="0">
                <a:solidFill>
                  <a:srgbClr val="231F20"/>
                </a:solidFill>
                <a:latin typeface="Tahoma"/>
                <a:ea typeface="+mn-ea"/>
                <a:cs typeface="Tahoma"/>
              </a:rPr>
              <a:t>other</a:t>
            </a:r>
            <a:r>
              <a:rPr sz="907" spc="-16" dirty="0">
                <a:solidFill>
                  <a:srgbClr val="231F20"/>
                </a:solidFill>
                <a:latin typeface="Tahoma"/>
                <a:ea typeface="+mn-ea"/>
                <a:cs typeface="Tahoma"/>
              </a:rPr>
              <a:t> </a:t>
            </a:r>
            <a:r>
              <a:rPr sz="907" spc="6" dirty="0">
                <a:solidFill>
                  <a:srgbClr val="231F20"/>
                </a:solidFill>
                <a:latin typeface="Tahoma"/>
                <a:ea typeface="+mn-ea"/>
                <a:cs typeface="Tahoma"/>
              </a:rPr>
              <a:t>medical</a:t>
            </a:r>
            <a:r>
              <a:rPr sz="907" spc="-32" dirty="0">
                <a:solidFill>
                  <a:srgbClr val="231F20"/>
                </a:solidFill>
                <a:latin typeface="Tahoma"/>
                <a:ea typeface="+mn-ea"/>
                <a:cs typeface="Tahoma"/>
              </a:rPr>
              <a:t> </a:t>
            </a:r>
            <a:r>
              <a:rPr sz="907" spc="-6" dirty="0">
                <a:solidFill>
                  <a:srgbClr val="231F20"/>
                </a:solidFill>
                <a:latin typeface="Tahoma"/>
                <a:ea typeface="+mn-ea"/>
                <a:cs typeface="Tahoma"/>
              </a:rPr>
              <a:t>pr</a:t>
            </a:r>
            <a:r>
              <a:rPr sz="907" spc="-19" dirty="0">
                <a:solidFill>
                  <a:srgbClr val="231F20"/>
                </a:solidFill>
                <a:latin typeface="Tahoma"/>
                <a:ea typeface="+mn-ea"/>
                <a:cs typeface="Tahoma"/>
              </a:rPr>
              <a:t>o</a:t>
            </a:r>
            <a:r>
              <a:rPr sz="907" dirty="0">
                <a:solidFill>
                  <a:srgbClr val="231F20"/>
                </a:solidFill>
                <a:latin typeface="Tahoma"/>
                <a:ea typeface="+mn-ea"/>
                <a:cs typeface="Tahoma"/>
              </a:rPr>
              <a:t>vider</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10" dirty="0">
                <a:solidFill>
                  <a:srgbClr val="231F20"/>
                </a:solidFill>
                <a:latin typeface="Gill Sans MT"/>
                <a:ea typeface="+mn-ea"/>
                <a:cs typeface="Gill Sans MT"/>
              </a:rPr>
              <a:t>Comfort</a:t>
            </a:r>
            <a:r>
              <a:rPr sz="907" dirty="0">
                <a:solidFill>
                  <a:srgbClr val="231F20"/>
                </a:solidFill>
                <a:latin typeface="Gill Sans MT"/>
                <a:ea typeface="+mn-ea"/>
                <a:cs typeface="Gill Sans MT"/>
              </a:rPr>
              <a:t> </a:t>
            </a:r>
            <a:r>
              <a:rPr sz="907" spc="19" dirty="0">
                <a:solidFill>
                  <a:srgbClr val="231F20"/>
                </a:solidFill>
                <a:latin typeface="Gill Sans MT"/>
                <a:ea typeface="+mn-ea"/>
                <a:cs typeface="Gill Sans MT"/>
              </a:rPr>
              <a:t>care</a:t>
            </a:r>
            <a:r>
              <a:rPr sz="907" dirty="0">
                <a:solidFill>
                  <a:srgbClr val="231F20"/>
                </a:solidFill>
                <a:latin typeface="Gill Sans MT"/>
                <a:ea typeface="+mn-ea"/>
                <a:cs typeface="Gill Sans MT"/>
              </a:rPr>
              <a:t> </a:t>
            </a:r>
            <a:r>
              <a:rPr sz="907" spc="36" dirty="0">
                <a:solidFill>
                  <a:srgbClr val="231F20"/>
                </a:solidFill>
                <a:latin typeface="Gill Sans MT"/>
                <a:ea typeface="+mn-ea"/>
                <a:cs typeface="Gill Sans MT"/>
              </a:rPr>
              <a:t>(pain</a:t>
            </a:r>
            <a:r>
              <a:rPr sz="907" dirty="0">
                <a:solidFill>
                  <a:srgbClr val="231F20"/>
                </a:solidFill>
                <a:latin typeface="Gill Sans MT"/>
                <a:ea typeface="+mn-ea"/>
                <a:cs typeface="Gill Sans MT"/>
              </a:rPr>
              <a:t> </a:t>
            </a:r>
            <a:r>
              <a:rPr sz="907" spc="23" dirty="0">
                <a:solidFill>
                  <a:srgbClr val="231F20"/>
                </a:solidFill>
                <a:latin typeface="Gill Sans MT"/>
                <a:ea typeface="+mn-ea"/>
                <a:cs typeface="Gill Sans MT"/>
              </a:rPr>
              <a:t>relief,</a:t>
            </a:r>
            <a:r>
              <a:rPr sz="907" dirty="0">
                <a:solidFill>
                  <a:srgbClr val="231F20"/>
                </a:solidFill>
                <a:latin typeface="Gill Sans MT"/>
                <a:ea typeface="+mn-ea"/>
                <a:cs typeface="Gill Sans MT"/>
              </a:rPr>
              <a:t> </a:t>
            </a:r>
            <a:r>
              <a:rPr sz="907" spc="36" dirty="0">
                <a:solidFill>
                  <a:srgbClr val="231F20"/>
                </a:solidFill>
                <a:latin typeface="Gill Sans MT"/>
                <a:ea typeface="+mn-ea"/>
                <a:cs typeface="Gill Sans MT"/>
              </a:rPr>
              <a:t>fluids,</a:t>
            </a:r>
            <a:r>
              <a:rPr sz="907" dirty="0">
                <a:solidFill>
                  <a:srgbClr val="231F20"/>
                </a:solidFill>
                <a:latin typeface="Gill Sans MT"/>
                <a:ea typeface="+mn-ea"/>
                <a:cs typeface="Gill Sans MT"/>
              </a:rPr>
              <a:t> </a:t>
            </a:r>
            <a:r>
              <a:rPr sz="907" spc="36" dirty="0">
                <a:solidFill>
                  <a:srgbClr val="231F20"/>
                </a:solidFill>
                <a:latin typeface="Gill Sans MT"/>
                <a:ea typeface="+mn-ea"/>
                <a:cs typeface="Gill Sans MT"/>
              </a:rPr>
              <a:t>bed</a:t>
            </a:r>
            <a:r>
              <a:rPr sz="907" dirty="0">
                <a:solidFill>
                  <a:srgbClr val="231F20"/>
                </a:solidFill>
                <a:latin typeface="Gill Sans MT"/>
                <a:ea typeface="+mn-ea"/>
                <a:cs typeface="Gill Sans MT"/>
              </a:rPr>
              <a:t> </a:t>
            </a:r>
            <a:r>
              <a:rPr sz="907" spc="-29" dirty="0">
                <a:solidFill>
                  <a:srgbClr val="231F20"/>
                </a:solidFill>
                <a:latin typeface="Gill Sans MT"/>
                <a:ea typeface="+mn-ea"/>
                <a:cs typeface="Gill Sans MT"/>
              </a:rPr>
              <a:t>rest)</a:t>
            </a:r>
            <a:endParaRPr sz="907" dirty="0">
              <a:solidFill>
                <a:prstClr val="black"/>
              </a:solidFill>
              <a:latin typeface="Gill Sans MT"/>
              <a:ea typeface="+mn-ea"/>
              <a:cs typeface="Gill Sans MT"/>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36" dirty="0">
                <a:solidFill>
                  <a:srgbClr val="231F20"/>
                </a:solidFill>
                <a:latin typeface="Gill Sans MT"/>
                <a:ea typeface="+mn-ea"/>
                <a:cs typeface="Gill Sans MT"/>
              </a:rPr>
              <a:t>IV</a:t>
            </a:r>
            <a:r>
              <a:rPr sz="907" dirty="0">
                <a:solidFill>
                  <a:srgbClr val="231F20"/>
                </a:solidFill>
                <a:latin typeface="Gill Sans MT"/>
                <a:ea typeface="+mn-ea"/>
                <a:cs typeface="Gill Sans MT"/>
              </a:rPr>
              <a:t> </a:t>
            </a:r>
            <a:r>
              <a:rPr sz="907" spc="-10" dirty="0">
                <a:solidFill>
                  <a:srgbClr val="231F20"/>
                </a:solidFill>
                <a:latin typeface="Gill Sans MT"/>
                <a:ea typeface="+mn-ea"/>
                <a:cs typeface="Gill Sans MT"/>
              </a:rPr>
              <a:t>(int</a:t>
            </a:r>
            <a:r>
              <a:rPr sz="907" spc="-26" dirty="0">
                <a:solidFill>
                  <a:srgbClr val="231F20"/>
                </a:solidFill>
                <a:latin typeface="Gill Sans MT"/>
                <a:ea typeface="+mn-ea"/>
                <a:cs typeface="Gill Sans MT"/>
              </a:rPr>
              <a:t>r</a:t>
            </a:r>
            <a:r>
              <a:rPr sz="907" spc="36" dirty="0">
                <a:solidFill>
                  <a:srgbClr val="231F20"/>
                </a:solidFill>
                <a:latin typeface="Gill Sans MT"/>
                <a:ea typeface="+mn-ea"/>
                <a:cs typeface="Gill Sans MT"/>
              </a:rPr>
              <a:t>a</a:t>
            </a:r>
            <a:r>
              <a:rPr sz="907" spc="42" dirty="0">
                <a:solidFill>
                  <a:srgbClr val="231F20"/>
                </a:solidFill>
                <a:latin typeface="Gill Sans MT"/>
                <a:ea typeface="+mn-ea"/>
                <a:cs typeface="Gill Sans MT"/>
              </a:rPr>
              <a:t>v</a:t>
            </a:r>
            <a:r>
              <a:rPr sz="907" spc="10" dirty="0">
                <a:solidFill>
                  <a:srgbClr val="231F20"/>
                </a:solidFill>
                <a:latin typeface="Gill Sans MT"/>
                <a:ea typeface="+mn-ea"/>
                <a:cs typeface="Gill Sans MT"/>
              </a:rPr>
              <a:t>enous)</a:t>
            </a:r>
            <a:r>
              <a:rPr sz="907" dirty="0">
                <a:solidFill>
                  <a:srgbClr val="231F20"/>
                </a:solidFill>
                <a:latin typeface="Gill Sans MT"/>
                <a:ea typeface="+mn-ea"/>
                <a:cs typeface="Gill Sans MT"/>
              </a:rPr>
              <a:t> </a:t>
            </a:r>
            <a:r>
              <a:rPr sz="907" spc="36" dirty="0">
                <a:solidFill>
                  <a:srgbClr val="231F20"/>
                </a:solidFill>
                <a:latin typeface="Gill Sans MT"/>
                <a:ea typeface="+mn-ea"/>
                <a:cs typeface="Gill Sans MT"/>
              </a:rPr>
              <a:t>fluids</a:t>
            </a:r>
            <a:r>
              <a:rPr sz="907" dirty="0">
                <a:solidFill>
                  <a:srgbClr val="231F20"/>
                </a:solidFill>
                <a:latin typeface="Gill Sans MT"/>
                <a:ea typeface="+mn-ea"/>
                <a:cs typeface="Gill Sans MT"/>
              </a:rPr>
              <a:t> </a:t>
            </a:r>
            <a:r>
              <a:rPr sz="907" spc="49" dirty="0">
                <a:solidFill>
                  <a:srgbClr val="231F20"/>
                </a:solidFill>
                <a:latin typeface="Gill Sans MT"/>
                <a:ea typeface="+mn-ea"/>
                <a:cs typeface="Gill Sans MT"/>
              </a:rPr>
              <a:t>in</a:t>
            </a:r>
            <a:r>
              <a:rPr sz="907" dirty="0">
                <a:solidFill>
                  <a:srgbClr val="231F20"/>
                </a:solidFill>
                <a:latin typeface="Gill Sans MT"/>
                <a:ea typeface="+mn-ea"/>
                <a:cs typeface="Gill Sans MT"/>
              </a:rPr>
              <a:t> </a:t>
            </a:r>
            <a:r>
              <a:rPr sz="907" spc="19" dirty="0">
                <a:solidFill>
                  <a:srgbClr val="231F20"/>
                </a:solidFill>
                <a:latin typeface="Gill Sans MT"/>
                <a:ea typeface="+mn-ea"/>
                <a:cs typeface="Gill Sans MT"/>
              </a:rPr>
              <a:t>some</a:t>
            </a:r>
            <a:r>
              <a:rPr sz="907" dirty="0">
                <a:solidFill>
                  <a:srgbClr val="231F20"/>
                </a:solidFill>
                <a:latin typeface="Gill Sans MT"/>
                <a:ea typeface="+mn-ea"/>
                <a:cs typeface="Gill Sans MT"/>
              </a:rPr>
              <a:t> </a:t>
            </a:r>
            <a:r>
              <a:rPr sz="907" spc="29" dirty="0">
                <a:solidFill>
                  <a:srgbClr val="231F20"/>
                </a:solidFill>
                <a:latin typeface="Gill Sans MT"/>
                <a:ea typeface="+mn-ea"/>
                <a:cs typeface="Gill Sans MT"/>
              </a:rPr>
              <a:t>facilities</a:t>
            </a:r>
            <a:endParaRPr sz="907" dirty="0">
              <a:solidFill>
                <a:prstClr val="black"/>
              </a:solidFill>
              <a:latin typeface="Gill Sans MT"/>
              <a:ea typeface="+mn-ea"/>
              <a:cs typeface="Gill Sans MT"/>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dirty="0">
                <a:solidFill>
                  <a:srgbClr val="231F20"/>
                </a:solidFill>
                <a:latin typeface="Tahoma"/>
                <a:ea typeface="+mn-ea"/>
                <a:cs typeface="Tahoma"/>
              </a:rPr>
              <a:t>P</a:t>
            </a:r>
            <a:r>
              <a:rPr sz="907" spc="-36" dirty="0">
                <a:solidFill>
                  <a:srgbClr val="231F20"/>
                </a:solidFill>
                <a:latin typeface="Tahoma"/>
                <a:ea typeface="+mn-ea"/>
                <a:cs typeface="Tahoma"/>
              </a:rPr>
              <a:t>h</a:t>
            </a:r>
            <a:r>
              <a:rPr sz="907" spc="6" dirty="0">
                <a:solidFill>
                  <a:srgbClr val="231F20"/>
                </a:solidFill>
                <a:latin typeface="Tahoma"/>
                <a:ea typeface="+mn-ea"/>
                <a:cs typeface="Tahoma"/>
              </a:rPr>
              <a:t>ysical</a:t>
            </a:r>
            <a:r>
              <a:rPr sz="907" spc="-32" dirty="0">
                <a:solidFill>
                  <a:srgbClr val="231F20"/>
                </a:solidFill>
                <a:latin typeface="Tahoma"/>
                <a:ea typeface="+mn-ea"/>
                <a:cs typeface="Tahoma"/>
              </a:rPr>
              <a:t> </a:t>
            </a:r>
            <a:r>
              <a:rPr sz="907" spc="-10" dirty="0">
                <a:solidFill>
                  <a:srgbClr val="231F20"/>
                </a:solidFill>
                <a:latin typeface="Tahoma"/>
                <a:ea typeface="+mn-ea"/>
                <a:cs typeface="Tahoma"/>
              </a:rPr>
              <a:t>or</a:t>
            </a:r>
            <a:r>
              <a:rPr sz="907" spc="-32" dirty="0">
                <a:solidFill>
                  <a:srgbClr val="231F20"/>
                </a:solidFill>
                <a:latin typeface="Tahoma"/>
                <a:ea typeface="+mn-ea"/>
                <a:cs typeface="Tahoma"/>
              </a:rPr>
              <a:t> </a:t>
            </a:r>
            <a:r>
              <a:rPr sz="907" spc="10" dirty="0">
                <a:solidFill>
                  <a:srgbClr val="231F20"/>
                </a:solidFill>
                <a:latin typeface="Tahoma"/>
                <a:ea typeface="+mn-ea"/>
                <a:cs typeface="Tahoma"/>
              </a:rPr>
              <a:t>Occupational</a:t>
            </a:r>
            <a:r>
              <a:rPr sz="907" spc="-100" dirty="0">
                <a:solidFill>
                  <a:srgbClr val="231F20"/>
                </a:solidFill>
                <a:latin typeface="Tahoma"/>
                <a:ea typeface="+mn-ea"/>
                <a:cs typeface="Tahoma"/>
              </a:rPr>
              <a:t> </a:t>
            </a:r>
            <a:r>
              <a:rPr sz="907" spc="-71" dirty="0">
                <a:solidFill>
                  <a:srgbClr val="231F20"/>
                </a:solidFill>
                <a:latin typeface="Tahoma"/>
                <a:ea typeface="+mn-ea"/>
                <a:cs typeface="Tahoma"/>
              </a:rPr>
              <a:t>T</a:t>
            </a:r>
            <a:r>
              <a:rPr sz="907" spc="-23" dirty="0">
                <a:solidFill>
                  <a:srgbClr val="231F20"/>
                </a:solidFill>
                <a:latin typeface="Tahoma"/>
                <a:ea typeface="+mn-ea"/>
                <a:cs typeface="Tahoma"/>
              </a:rPr>
              <a:t>he</a:t>
            </a:r>
            <a:r>
              <a:rPr sz="907" spc="-29" dirty="0">
                <a:solidFill>
                  <a:srgbClr val="231F20"/>
                </a:solidFill>
                <a:latin typeface="Tahoma"/>
                <a:ea typeface="+mn-ea"/>
                <a:cs typeface="Tahoma"/>
              </a:rPr>
              <a:t>r</a:t>
            </a:r>
            <a:r>
              <a:rPr sz="907" spc="-16" dirty="0">
                <a:solidFill>
                  <a:srgbClr val="231F20"/>
                </a:solidFill>
                <a:latin typeface="Tahoma"/>
                <a:ea typeface="+mn-ea"/>
                <a:cs typeface="Tahoma"/>
              </a:rPr>
              <a:t>a</a:t>
            </a:r>
            <a:r>
              <a:rPr sz="907" spc="-36" dirty="0">
                <a:solidFill>
                  <a:srgbClr val="231F20"/>
                </a:solidFill>
                <a:latin typeface="Tahoma"/>
                <a:ea typeface="+mn-ea"/>
                <a:cs typeface="Tahoma"/>
              </a:rPr>
              <a:t>p</a:t>
            </a:r>
            <a:r>
              <a:rPr sz="907" dirty="0">
                <a:solidFill>
                  <a:srgbClr val="231F20"/>
                </a:solidFill>
                <a:latin typeface="Tahoma"/>
                <a:ea typeface="+mn-ea"/>
                <a:cs typeface="Tahoma"/>
              </a:rPr>
              <a:t>y</a:t>
            </a:r>
            <a:endParaRPr sz="907" dirty="0">
              <a:solidFill>
                <a:prstClr val="black"/>
              </a:solidFill>
              <a:latin typeface="Tahoma"/>
              <a:ea typeface="+mn-ea"/>
              <a:cs typeface="Tahoma"/>
            </a:endParaRPr>
          </a:p>
          <a:p>
            <a:pPr marL="526288" defTabSz="592074" fontAlgn="auto">
              <a:spcBef>
                <a:spcPts val="0"/>
              </a:spcBef>
              <a:spcAft>
                <a:spcPts val="0"/>
              </a:spcAft>
            </a:pPr>
            <a:r>
              <a:rPr sz="907" spc="168" dirty="0">
                <a:solidFill>
                  <a:srgbClr val="231F20"/>
                </a:solidFill>
                <a:latin typeface="Tahoma"/>
                <a:ea typeface="+mn-ea"/>
                <a:cs typeface="Tahoma"/>
              </a:rPr>
              <a:t>•</a:t>
            </a:r>
            <a:r>
              <a:rPr sz="907" spc="-16" dirty="0">
                <a:solidFill>
                  <a:srgbClr val="231F20"/>
                </a:solidFill>
                <a:latin typeface="Tahoma"/>
                <a:ea typeface="+mn-ea"/>
                <a:cs typeface="Tahoma"/>
              </a:rPr>
              <a:t>Spee</a:t>
            </a:r>
            <a:r>
              <a:rPr sz="907" spc="-32" dirty="0">
                <a:solidFill>
                  <a:srgbClr val="231F20"/>
                </a:solidFill>
                <a:latin typeface="Tahoma"/>
                <a:ea typeface="+mn-ea"/>
                <a:cs typeface="Tahoma"/>
              </a:rPr>
              <a:t>c</a:t>
            </a:r>
            <a:r>
              <a:rPr sz="907" spc="-6" dirty="0">
                <a:solidFill>
                  <a:srgbClr val="231F20"/>
                </a:solidFill>
                <a:latin typeface="Tahoma"/>
                <a:ea typeface="+mn-ea"/>
                <a:cs typeface="Tahoma"/>
              </a:rPr>
              <a:t>h</a:t>
            </a:r>
            <a:r>
              <a:rPr sz="907" spc="-100" dirty="0">
                <a:solidFill>
                  <a:srgbClr val="231F20"/>
                </a:solidFill>
                <a:latin typeface="Tahoma"/>
                <a:ea typeface="+mn-ea"/>
                <a:cs typeface="Tahoma"/>
              </a:rPr>
              <a:t> </a:t>
            </a:r>
            <a:r>
              <a:rPr sz="907" spc="-71" dirty="0">
                <a:solidFill>
                  <a:srgbClr val="231F20"/>
                </a:solidFill>
                <a:latin typeface="Tahoma"/>
                <a:ea typeface="+mn-ea"/>
                <a:cs typeface="Tahoma"/>
              </a:rPr>
              <a:t>T</a:t>
            </a:r>
            <a:r>
              <a:rPr sz="907" spc="-23" dirty="0">
                <a:solidFill>
                  <a:srgbClr val="231F20"/>
                </a:solidFill>
                <a:latin typeface="Tahoma"/>
                <a:ea typeface="+mn-ea"/>
                <a:cs typeface="Tahoma"/>
              </a:rPr>
              <a:t>he</a:t>
            </a:r>
            <a:r>
              <a:rPr sz="907" spc="-29" dirty="0">
                <a:solidFill>
                  <a:srgbClr val="231F20"/>
                </a:solidFill>
                <a:latin typeface="Tahoma"/>
                <a:ea typeface="+mn-ea"/>
                <a:cs typeface="Tahoma"/>
              </a:rPr>
              <a:t>r</a:t>
            </a:r>
            <a:r>
              <a:rPr sz="907" spc="-16" dirty="0">
                <a:solidFill>
                  <a:srgbClr val="231F20"/>
                </a:solidFill>
                <a:latin typeface="Tahoma"/>
                <a:ea typeface="+mn-ea"/>
                <a:cs typeface="Tahoma"/>
              </a:rPr>
              <a:t>a</a:t>
            </a:r>
            <a:r>
              <a:rPr sz="907" spc="-36" dirty="0">
                <a:solidFill>
                  <a:srgbClr val="231F20"/>
                </a:solidFill>
                <a:latin typeface="Tahoma"/>
                <a:ea typeface="+mn-ea"/>
                <a:cs typeface="Tahoma"/>
              </a:rPr>
              <a:t>p</a:t>
            </a:r>
            <a:r>
              <a:rPr sz="907" dirty="0">
                <a:solidFill>
                  <a:srgbClr val="231F20"/>
                </a:solidFill>
                <a:latin typeface="Tahoma"/>
                <a:ea typeface="+mn-ea"/>
                <a:cs typeface="Tahoma"/>
              </a:rPr>
              <a:t>y</a:t>
            </a:r>
            <a:endParaRPr sz="907" dirty="0">
              <a:solidFill>
                <a:prstClr val="black"/>
              </a:solidFill>
              <a:latin typeface="Tahoma"/>
              <a:ea typeface="+mn-ea"/>
              <a:cs typeface="Tahoma"/>
            </a:endParaRPr>
          </a:p>
          <a:p>
            <a:pPr marL="193246" marR="3289" defTabSz="592074" fontAlgn="auto">
              <a:spcBef>
                <a:spcPts val="699"/>
              </a:spcBef>
              <a:spcAft>
                <a:spcPts val="0"/>
              </a:spcAft>
            </a:pPr>
            <a:r>
              <a:rPr sz="907" spc="-117" dirty="0">
                <a:solidFill>
                  <a:srgbClr val="231F20"/>
                </a:solidFill>
                <a:latin typeface="Gill Sans MT"/>
                <a:ea typeface="+mn-ea"/>
                <a:cs typeface="Gill Sans MT"/>
              </a:rPr>
              <a:t>Y</a:t>
            </a:r>
            <a:r>
              <a:rPr sz="907" spc="23" dirty="0">
                <a:solidFill>
                  <a:srgbClr val="231F20"/>
                </a:solidFill>
                <a:latin typeface="Gill Sans MT"/>
                <a:ea typeface="+mn-ea"/>
                <a:cs typeface="Gill Sans MT"/>
              </a:rPr>
              <a:t>ou</a:t>
            </a:r>
            <a:r>
              <a:rPr sz="907" spc="-19" dirty="0">
                <a:solidFill>
                  <a:srgbClr val="231F20"/>
                </a:solidFill>
                <a:latin typeface="Gill Sans MT"/>
                <a:ea typeface="+mn-ea"/>
                <a:cs typeface="Gill Sans MT"/>
              </a:rPr>
              <a:t> </a:t>
            </a:r>
            <a:r>
              <a:rPr sz="907" spc="52" dirty="0">
                <a:solidFill>
                  <a:srgbClr val="231F20"/>
                </a:solidFill>
                <a:latin typeface="Gill Sans MT"/>
                <a:ea typeface="+mn-ea"/>
                <a:cs typeface="Gill Sans MT"/>
              </a:rPr>
              <a:t>can</a:t>
            </a:r>
            <a:r>
              <a:rPr sz="907" spc="-19" dirty="0">
                <a:solidFill>
                  <a:srgbClr val="231F20"/>
                </a:solidFill>
                <a:latin typeface="Gill Sans MT"/>
                <a:ea typeface="+mn-ea"/>
                <a:cs typeface="Gill Sans MT"/>
              </a:rPr>
              <a:t> </a:t>
            </a:r>
            <a:r>
              <a:rPr sz="907" spc="26" dirty="0">
                <a:solidFill>
                  <a:srgbClr val="231F20"/>
                </a:solidFill>
                <a:latin typeface="Gill Sans MT"/>
                <a:ea typeface="+mn-ea"/>
                <a:cs typeface="Gill Sans MT"/>
              </a:rPr>
              <a:t>ask</a:t>
            </a:r>
            <a:r>
              <a:rPr sz="907" spc="-19" dirty="0">
                <a:solidFill>
                  <a:srgbClr val="231F20"/>
                </a:solidFill>
                <a:latin typeface="Gill Sans MT"/>
                <a:ea typeface="+mn-ea"/>
                <a:cs typeface="Gill Sans MT"/>
              </a:rPr>
              <a:t> </a:t>
            </a:r>
            <a:r>
              <a:rPr sz="907" spc="36" dirty="0">
                <a:solidFill>
                  <a:srgbClr val="231F20"/>
                </a:solidFill>
                <a:latin typeface="Gill Sans MT"/>
                <a:ea typeface="+mn-ea"/>
                <a:cs typeface="Gill Sans MT"/>
              </a:rPr>
              <a:t>y</a:t>
            </a:r>
            <a:r>
              <a:rPr sz="907" spc="-6" dirty="0">
                <a:solidFill>
                  <a:srgbClr val="231F20"/>
                </a:solidFill>
                <a:latin typeface="Gill Sans MT"/>
                <a:ea typeface="+mn-ea"/>
                <a:cs typeface="Gill Sans MT"/>
              </a:rPr>
              <a:t>our</a:t>
            </a:r>
            <a:r>
              <a:rPr sz="907" spc="-19" dirty="0">
                <a:solidFill>
                  <a:srgbClr val="231F20"/>
                </a:solidFill>
                <a:latin typeface="Gill Sans MT"/>
                <a:ea typeface="+mn-ea"/>
                <a:cs typeface="Gill Sans MT"/>
              </a:rPr>
              <a:t> </a:t>
            </a:r>
            <a:r>
              <a:rPr sz="907" spc="16" dirty="0">
                <a:solidFill>
                  <a:srgbClr val="231F20"/>
                </a:solidFill>
                <a:latin typeface="Gill Sans MT"/>
                <a:ea typeface="+mn-ea"/>
                <a:cs typeface="Gill Sans MT"/>
              </a:rPr>
              <a:t>nurse,</a:t>
            </a:r>
            <a:r>
              <a:rPr sz="907" spc="-19" dirty="0">
                <a:solidFill>
                  <a:srgbClr val="231F20"/>
                </a:solidFill>
                <a:latin typeface="Gill Sans MT"/>
                <a:ea typeface="+mn-ea"/>
                <a:cs typeface="Gill Sans MT"/>
              </a:rPr>
              <a:t> </a:t>
            </a:r>
            <a:r>
              <a:rPr sz="907" spc="-6" dirty="0">
                <a:solidFill>
                  <a:srgbClr val="231F20"/>
                </a:solidFill>
                <a:latin typeface="Gill Sans MT"/>
                <a:ea typeface="+mn-ea"/>
                <a:cs typeface="Gill Sans MT"/>
              </a:rPr>
              <a:t>doctor</a:t>
            </a:r>
            <a:r>
              <a:rPr sz="907" spc="-19" dirty="0">
                <a:solidFill>
                  <a:srgbClr val="231F20"/>
                </a:solidFill>
                <a:latin typeface="Gill Sans MT"/>
                <a:ea typeface="+mn-ea"/>
                <a:cs typeface="Gill Sans MT"/>
              </a:rPr>
              <a:t> </a:t>
            </a:r>
            <a:r>
              <a:rPr sz="907" spc="-32" dirty="0">
                <a:solidFill>
                  <a:srgbClr val="231F20"/>
                </a:solidFill>
                <a:latin typeface="Gill Sans MT"/>
                <a:ea typeface="+mn-ea"/>
                <a:cs typeface="Gill Sans MT"/>
              </a:rPr>
              <a:t>or</a:t>
            </a:r>
            <a:r>
              <a:rPr sz="907" spc="-19" dirty="0">
                <a:solidFill>
                  <a:srgbClr val="231F20"/>
                </a:solidFill>
                <a:latin typeface="Gill Sans MT"/>
                <a:ea typeface="+mn-ea"/>
                <a:cs typeface="Gill Sans MT"/>
              </a:rPr>
              <a:t> </a:t>
            </a:r>
            <a:r>
              <a:rPr sz="907" spc="-10" dirty="0">
                <a:solidFill>
                  <a:srgbClr val="231F20"/>
                </a:solidFill>
                <a:latin typeface="Gill Sans MT"/>
                <a:ea typeface="+mn-ea"/>
                <a:cs typeface="Gill Sans MT"/>
              </a:rPr>
              <a:t>other</a:t>
            </a:r>
            <a:r>
              <a:rPr sz="907" spc="-19" dirty="0">
                <a:solidFill>
                  <a:srgbClr val="231F20"/>
                </a:solidFill>
                <a:latin typeface="Gill Sans MT"/>
                <a:ea typeface="+mn-ea"/>
                <a:cs typeface="Gill Sans MT"/>
              </a:rPr>
              <a:t> </a:t>
            </a:r>
            <a:r>
              <a:rPr sz="907" spc="45" dirty="0">
                <a:solidFill>
                  <a:srgbClr val="231F20"/>
                </a:solidFill>
                <a:latin typeface="Gill Sans MT"/>
                <a:ea typeface="+mn-ea"/>
                <a:cs typeface="Gill Sans MT"/>
              </a:rPr>
              <a:t>medical</a:t>
            </a:r>
            <a:r>
              <a:rPr sz="907" spc="-19" dirty="0">
                <a:solidFill>
                  <a:srgbClr val="231F20"/>
                </a:solidFill>
                <a:latin typeface="Gill Sans MT"/>
                <a:ea typeface="+mn-ea"/>
                <a:cs typeface="Gill Sans MT"/>
              </a:rPr>
              <a:t> </a:t>
            </a:r>
            <a:r>
              <a:rPr sz="907" spc="-6" dirty="0">
                <a:solidFill>
                  <a:srgbClr val="231F20"/>
                </a:solidFill>
                <a:latin typeface="Gill Sans MT"/>
                <a:ea typeface="+mn-ea"/>
                <a:cs typeface="Gill Sans MT"/>
              </a:rPr>
              <a:t>pr</a:t>
            </a:r>
            <a:r>
              <a:rPr sz="907" spc="-19" dirty="0">
                <a:solidFill>
                  <a:srgbClr val="231F20"/>
                </a:solidFill>
                <a:latin typeface="Gill Sans MT"/>
                <a:ea typeface="+mn-ea"/>
                <a:cs typeface="Gill Sans MT"/>
              </a:rPr>
              <a:t>o</a:t>
            </a:r>
            <a:r>
              <a:rPr sz="907" spc="19" dirty="0">
                <a:solidFill>
                  <a:srgbClr val="231F20"/>
                </a:solidFill>
                <a:latin typeface="Gill Sans MT"/>
                <a:ea typeface="+mn-ea"/>
                <a:cs typeface="Gill Sans MT"/>
              </a:rPr>
              <a:t>vider</a:t>
            </a:r>
            <a:r>
              <a:rPr sz="907" spc="-19" dirty="0">
                <a:solidFill>
                  <a:srgbClr val="231F20"/>
                </a:solidFill>
                <a:latin typeface="Gill Sans MT"/>
                <a:ea typeface="+mn-ea"/>
                <a:cs typeface="Gill Sans MT"/>
              </a:rPr>
              <a:t> </a:t>
            </a:r>
            <a:r>
              <a:rPr sz="907" spc="32" dirty="0">
                <a:solidFill>
                  <a:srgbClr val="231F20"/>
                </a:solidFill>
                <a:latin typeface="Gill Sans MT"/>
                <a:ea typeface="+mn-ea"/>
                <a:cs typeface="Gill Sans MT"/>
              </a:rPr>
              <a:t>w</a:t>
            </a:r>
            <a:r>
              <a:rPr sz="907" spc="16" dirty="0">
                <a:solidFill>
                  <a:srgbClr val="231F20"/>
                </a:solidFill>
                <a:latin typeface="Gill Sans MT"/>
                <a:ea typeface="+mn-ea"/>
                <a:cs typeface="Gill Sans MT"/>
              </a:rPr>
              <a:t>hat</a:t>
            </a:r>
            <a:r>
              <a:rPr sz="907" spc="10" dirty="0">
                <a:solidFill>
                  <a:srgbClr val="231F20"/>
                </a:solidFill>
                <a:latin typeface="Gill Sans MT"/>
                <a:ea typeface="+mn-ea"/>
                <a:cs typeface="Gill Sans MT"/>
              </a:rPr>
              <a:t> </a:t>
            </a:r>
            <a:r>
              <a:rPr sz="907" spc="-16" dirty="0">
                <a:solidFill>
                  <a:srgbClr val="231F20"/>
                </a:solidFill>
                <a:latin typeface="Tahoma"/>
                <a:ea typeface="+mn-ea"/>
                <a:cs typeface="Tahoma"/>
              </a:rPr>
              <a:t>else</a:t>
            </a:r>
            <a:r>
              <a:rPr sz="907" spc="-32" dirty="0">
                <a:solidFill>
                  <a:srgbClr val="231F20"/>
                </a:solidFill>
                <a:latin typeface="Tahoma"/>
                <a:ea typeface="+mn-ea"/>
                <a:cs typeface="Tahoma"/>
              </a:rPr>
              <a:t> </a:t>
            </a:r>
            <a:r>
              <a:rPr sz="907" dirty="0">
                <a:solidFill>
                  <a:srgbClr val="231F20"/>
                </a:solidFill>
                <a:latin typeface="Tahoma"/>
                <a:ea typeface="+mn-ea"/>
                <a:cs typeface="Tahoma"/>
              </a:rPr>
              <a:t>can</a:t>
            </a:r>
            <a:r>
              <a:rPr sz="907" spc="-32" dirty="0">
                <a:solidFill>
                  <a:srgbClr val="231F20"/>
                </a:solidFill>
                <a:latin typeface="Tahoma"/>
                <a:ea typeface="+mn-ea"/>
                <a:cs typeface="Tahoma"/>
              </a:rPr>
              <a:t> </a:t>
            </a:r>
            <a:r>
              <a:rPr sz="907" spc="-16" dirty="0">
                <a:solidFill>
                  <a:srgbClr val="231F20"/>
                </a:solidFill>
                <a:latin typeface="Tahoma"/>
                <a:ea typeface="+mn-ea"/>
                <a:cs typeface="Tahoma"/>
              </a:rPr>
              <a:t>be</a:t>
            </a:r>
            <a:r>
              <a:rPr sz="907" spc="-32" dirty="0">
                <a:solidFill>
                  <a:srgbClr val="231F20"/>
                </a:solidFill>
                <a:latin typeface="Tahoma"/>
                <a:ea typeface="+mn-ea"/>
                <a:cs typeface="Tahoma"/>
              </a:rPr>
              <a:t> </a:t>
            </a:r>
            <a:r>
              <a:rPr sz="907" spc="-6" dirty="0">
                <a:solidFill>
                  <a:srgbClr val="231F20"/>
                </a:solidFill>
                <a:latin typeface="Tahoma"/>
                <a:ea typeface="+mn-ea"/>
                <a:cs typeface="Tahoma"/>
              </a:rPr>
              <a:t>done</a:t>
            </a:r>
            <a:r>
              <a:rPr sz="907" spc="-32" dirty="0">
                <a:solidFill>
                  <a:srgbClr val="231F20"/>
                </a:solidFill>
                <a:latin typeface="Tahoma"/>
                <a:ea typeface="+mn-ea"/>
                <a:cs typeface="Tahoma"/>
              </a:rPr>
              <a:t> </a:t>
            </a:r>
            <a:r>
              <a:rPr sz="907" spc="-19" dirty="0">
                <a:solidFill>
                  <a:srgbClr val="231F20"/>
                </a:solidFill>
                <a:latin typeface="Tahoma"/>
                <a:ea typeface="+mn-ea"/>
                <a:cs typeface="Tahoma"/>
              </a:rPr>
              <a:t>for</a:t>
            </a:r>
            <a:r>
              <a:rPr sz="907" spc="-32" dirty="0">
                <a:solidFill>
                  <a:srgbClr val="231F20"/>
                </a:solidFill>
                <a:latin typeface="Tahoma"/>
                <a:ea typeface="+mn-ea"/>
                <a:cs typeface="Tahoma"/>
              </a:rPr>
              <a:t> </a:t>
            </a:r>
            <a:r>
              <a:rPr sz="907" spc="-19" dirty="0">
                <a:solidFill>
                  <a:srgbClr val="231F20"/>
                </a:solidFill>
                <a:latin typeface="Tahoma"/>
                <a:ea typeface="+mn-ea"/>
                <a:cs typeface="Tahoma"/>
              </a:rPr>
              <a:t>y</a:t>
            </a:r>
            <a:r>
              <a:rPr sz="907" dirty="0">
                <a:solidFill>
                  <a:srgbClr val="231F20"/>
                </a:solidFill>
                <a:latin typeface="Tahoma"/>
                <a:ea typeface="+mn-ea"/>
                <a:cs typeface="Tahoma"/>
              </a:rPr>
              <a:t>ou</a:t>
            </a:r>
            <a:r>
              <a:rPr sz="907" spc="-32" dirty="0">
                <a:solidFill>
                  <a:srgbClr val="231F20"/>
                </a:solidFill>
                <a:latin typeface="Tahoma"/>
                <a:ea typeface="+mn-ea"/>
                <a:cs typeface="Tahoma"/>
              </a:rPr>
              <a:t> </a:t>
            </a:r>
            <a:r>
              <a:rPr sz="907" spc="-23" dirty="0">
                <a:solidFill>
                  <a:srgbClr val="231F20"/>
                </a:solidFill>
                <a:latin typeface="Tahoma"/>
                <a:ea typeface="+mn-ea"/>
                <a:cs typeface="Tahoma"/>
              </a:rPr>
              <a:t>here.</a:t>
            </a:r>
            <a:endParaRPr sz="907" dirty="0">
              <a:solidFill>
                <a:prstClr val="black"/>
              </a:solidFill>
              <a:latin typeface="Tahoma"/>
              <a:ea typeface="+mn-ea"/>
              <a:cs typeface="Tahoma"/>
            </a:endParaRPr>
          </a:p>
        </p:txBody>
      </p:sp>
      <p:sp>
        <p:nvSpPr>
          <p:cNvPr id="5" name="object 5"/>
          <p:cNvSpPr txBox="1"/>
          <p:nvPr/>
        </p:nvSpPr>
        <p:spPr>
          <a:xfrm>
            <a:off x="3527676" y="3503295"/>
            <a:ext cx="3051563" cy="358816"/>
          </a:xfrm>
          <a:prstGeom prst="rect">
            <a:avLst/>
          </a:prstGeom>
        </p:spPr>
        <p:txBody>
          <a:bodyPr vert="horz" wrap="square" lIns="0" tIns="0" rIns="0" bIns="0" rtlCol="0">
            <a:spAutoFit/>
          </a:bodyPr>
          <a:lstStyle/>
          <a:p>
            <a:pPr marL="8223" marR="3289" defTabSz="592074" fontAlgn="auto">
              <a:spcBef>
                <a:spcPts val="0"/>
              </a:spcBef>
              <a:spcAft>
                <a:spcPts val="0"/>
              </a:spcAft>
            </a:pPr>
            <a:r>
              <a:rPr sz="1166" b="1" spc="71" dirty="0">
                <a:solidFill>
                  <a:srgbClr val="00406B"/>
                </a:solidFill>
                <a:latin typeface="Calibri"/>
                <a:ea typeface="+mn-ea"/>
                <a:cs typeface="Calibri"/>
              </a:rPr>
              <a:t>REASONS</a:t>
            </a:r>
            <a:r>
              <a:rPr sz="1166" b="1" spc="-26" dirty="0">
                <a:solidFill>
                  <a:srgbClr val="00406B"/>
                </a:solidFill>
                <a:latin typeface="Calibri"/>
                <a:ea typeface="+mn-ea"/>
                <a:cs typeface="Calibri"/>
              </a:rPr>
              <a:t> </a:t>
            </a:r>
            <a:r>
              <a:rPr sz="1166" b="1" spc="23" dirty="0">
                <a:solidFill>
                  <a:srgbClr val="00406B"/>
                </a:solidFill>
                <a:latin typeface="Calibri"/>
                <a:ea typeface="+mn-ea"/>
                <a:cs typeface="Calibri"/>
              </a:rPr>
              <a:t>T</a:t>
            </a:r>
            <a:r>
              <a:rPr sz="1166" b="1" spc="178" dirty="0">
                <a:solidFill>
                  <a:srgbClr val="00406B"/>
                </a:solidFill>
                <a:latin typeface="Calibri"/>
                <a:ea typeface="+mn-ea"/>
                <a:cs typeface="Calibri"/>
              </a:rPr>
              <a:t>O</a:t>
            </a:r>
            <a:r>
              <a:rPr sz="1166" b="1" spc="58" dirty="0">
                <a:solidFill>
                  <a:srgbClr val="00406B"/>
                </a:solidFill>
                <a:latin typeface="Calibri"/>
                <a:ea typeface="+mn-ea"/>
                <a:cs typeface="Calibri"/>
              </a:rPr>
              <a:t> </a:t>
            </a:r>
            <a:r>
              <a:rPr sz="1166" b="1" spc="29" dirty="0">
                <a:solidFill>
                  <a:srgbClr val="00406B"/>
                </a:solidFill>
                <a:latin typeface="Calibri"/>
                <a:ea typeface="+mn-ea"/>
                <a:cs typeface="Calibri"/>
              </a:rPr>
              <a:t>PREFER</a:t>
            </a:r>
            <a:r>
              <a:rPr sz="1166" b="1" spc="58" dirty="0">
                <a:solidFill>
                  <a:srgbClr val="00406B"/>
                </a:solidFill>
                <a:latin typeface="Calibri"/>
                <a:ea typeface="+mn-ea"/>
                <a:cs typeface="Calibri"/>
              </a:rPr>
              <a:t> </a:t>
            </a:r>
            <a:r>
              <a:rPr sz="1166" b="1" spc="84" dirty="0">
                <a:solidFill>
                  <a:srgbClr val="00406B"/>
                </a:solidFill>
                <a:latin typeface="Calibri"/>
                <a:ea typeface="+mn-ea"/>
                <a:cs typeface="Calibri"/>
              </a:rPr>
              <a:t>BEING</a:t>
            </a:r>
            <a:r>
              <a:rPr sz="1166" b="1" spc="-26" dirty="0">
                <a:solidFill>
                  <a:srgbClr val="00406B"/>
                </a:solidFill>
                <a:latin typeface="Calibri"/>
                <a:ea typeface="+mn-ea"/>
                <a:cs typeface="Calibri"/>
              </a:rPr>
              <a:t> </a:t>
            </a:r>
            <a:r>
              <a:rPr sz="1166" b="1" spc="42" dirty="0">
                <a:solidFill>
                  <a:srgbClr val="00406B"/>
                </a:solidFill>
                <a:latin typeface="Calibri"/>
                <a:ea typeface="+mn-ea"/>
                <a:cs typeface="Calibri"/>
              </a:rPr>
              <a:t>TRE</a:t>
            </a:r>
            <a:r>
              <a:rPr sz="1166" b="1" spc="-19" dirty="0">
                <a:solidFill>
                  <a:srgbClr val="00406B"/>
                </a:solidFill>
                <a:latin typeface="Calibri"/>
                <a:ea typeface="+mn-ea"/>
                <a:cs typeface="Calibri"/>
              </a:rPr>
              <a:t>A</a:t>
            </a:r>
            <a:r>
              <a:rPr sz="1166" b="1" spc="81" dirty="0">
                <a:solidFill>
                  <a:srgbClr val="00406B"/>
                </a:solidFill>
                <a:latin typeface="Calibri"/>
                <a:ea typeface="+mn-ea"/>
                <a:cs typeface="Calibri"/>
              </a:rPr>
              <a:t>TED</a:t>
            </a:r>
            <a:r>
              <a:rPr sz="1166" b="1" spc="58" dirty="0">
                <a:solidFill>
                  <a:srgbClr val="00406B"/>
                </a:solidFill>
                <a:latin typeface="Calibri"/>
                <a:ea typeface="+mn-ea"/>
                <a:cs typeface="Calibri"/>
              </a:rPr>
              <a:t> </a:t>
            </a:r>
            <a:r>
              <a:rPr sz="1166" b="1" spc="100" dirty="0">
                <a:solidFill>
                  <a:srgbClr val="00406B"/>
                </a:solidFill>
                <a:latin typeface="Calibri"/>
                <a:ea typeface="+mn-ea"/>
                <a:cs typeface="Calibri"/>
              </a:rPr>
              <a:t>IN</a:t>
            </a:r>
            <a:r>
              <a:rPr sz="1166" b="1" spc="-26" dirty="0">
                <a:solidFill>
                  <a:srgbClr val="00406B"/>
                </a:solidFill>
                <a:latin typeface="Calibri"/>
                <a:ea typeface="+mn-ea"/>
                <a:cs typeface="Calibri"/>
              </a:rPr>
              <a:t> </a:t>
            </a:r>
            <a:r>
              <a:rPr sz="1166" b="1" spc="81" dirty="0">
                <a:solidFill>
                  <a:srgbClr val="00406B"/>
                </a:solidFill>
                <a:latin typeface="Calibri"/>
                <a:ea typeface="+mn-ea"/>
                <a:cs typeface="Calibri"/>
              </a:rPr>
              <a:t>THE</a:t>
            </a:r>
            <a:r>
              <a:rPr sz="1166" b="1" spc="32" dirty="0">
                <a:solidFill>
                  <a:srgbClr val="00406B"/>
                </a:solidFill>
                <a:latin typeface="Calibri"/>
                <a:ea typeface="+mn-ea"/>
                <a:cs typeface="Calibri"/>
              </a:rPr>
              <a:t> </a:t>
            </a:r>
            <a:r>
              <a:rPr sz="1166" b="1" spc="94" dirty="0">
                <a:solidFill>
                  <a:srgbClr val="00406B"/>
                </a:solidFill>
                <a:latin typeface="Calibri"/>
                <a:ea typeface="+mn-ea"/>
                <a:cs typeface="Calibri"/>
              </a:rPr>
              <a:t>HOSPI</a:t>
            </a:r>
            <a:r>
              <a:rPr sz="1166" b="1" spc="-19" dirty="0">
                <a:solidFill>
                  <a:srgbClr val="00406B"/>
                </a:solidFill>
                <a:latin typeface="Calibri"/>
                <a:ea typeface="+mn-ea"/>
                <a:cs typeface="Calibri"/>
              </a:rPr>
              <a:t>T</a:t>
            </a:r>
            <a:r>
              <a:rPr sz="1166" b="1" spc="78" dirty="0">
                <a:solidFill>
                  <a:srgbClr val="00406B"/>
                </a:solidFill>
                <a:latin typeface="Calibri"/>
                <a:ea typeface="+mn-ea"/>
                <a:cs typeface="Calibri"/>
              </a:rPr>
              <a:t>AL</a:t>
            </a:r>
            <a:endParaRPr sz="1166" dirty="0">
              <a:solidFill>
                <a:prstClr val="black"/>
              </a:solidFill>
              <a:latin typeface="Calibri"/>
              <a:ea typeface="+mn-ea"/>
              <a:cs typeface="Calibri"/>
            </a:endParaRPr>
          </a:p>
        </p:txBody>
      </p:sp>
      <p:sp>
        <p:nvSpPr>
          <p:cNvPr id="6" name="object 6"/>
          <p:cNvSpPr txBox="1"/>
          <p:nvPr/>
        </p:nvSpPr>
        <p:spPr>
          <a:xfrm>
            <a:off x="3712695" y="3880104"/>
            <a:ext cx="2437303" cy="1015599"/>
          </a:xfrm>
          <a:prstGeom prst="rect">
            <a:avLst/>
          </a:prstGeom>
        </p:spPr>
        <p:txBody>
          <a:bodyPr vert="horz" wrap="square" lIns="0" tIns="0" rIns="0" bIns="0" rtlCol="0">
            <a:spAutoFit/>
          </a:bodyPr>
          <a:lstStyle/>
          <a:p>
            <a:pPr marL="8223" marR="3289" defTabSz="592074" fontAlgn="auto">
              <a:spcBef>
                <a:spcPts val="0"/>
              </a:spcBef>
              <a:spcAft>
                <a:spcPts val="0"/>
              </a:spcAft>
            </a:pPr>
            <a:r>
              <a:rPr sz="907" spc="16" dirty="0">
                <a:solidFill>
                  <a:srgbClr val="231F20"/>
                </a:solidFill>
                <a:latin typeface="Tahoma"/>
                <a:ea typeface="+mn-ea"/>
                <a:cs typeface="Tahoma"/>
              </a:rPr>
              <a:t>Hospital</a:t>
            </a:r>
            <a:r>
              <a:rPr sz="907" dirty="0">
                <a:solidFill>
                  <a:srgbClr val="231F20"/>
                </a:solidFill>
                <a:latin typeface="Tahoma"/>
                <a:ea typeface="+mn-ea"/>
                <a:cs typeface="Tahoma"/>
              </a:rPr>
              <a:t>s</a:t>
            </a:r>
            <a:r>
              <a:rPr sz="907" spc="42" dirty="0">
                <a:solidFill>
                  <a:srgbClr val="231F20"/>
                </a:solidFill>
                <a:latin typeface="Tahoma"/>
                <a:ea typeface="+mn-ea"/>
                <a:cs typeface="Tahoma"/>
              </a:rPr>
              <a:t> </a:t>
            </a:r>
            <a:r>
              <a:rPr sz="907" spc="16" dirty="0">
                <a:solidFill>
                  <a:srgbClr val="231F20"/>
                </a:solidFill>
                <a:latin typeface="Tahoma"/>
                <a:ea typeface="+mn-ea"/>
                <a:cs typeface="Tahoma"/>
              </a:rPr>
              <a:t>ca</a:t>
            </a:r>
            <a:r>
              <a:rPr sz="907" dirty="0">
                <a:solidFill>
                  <a:srgbClr val="231F20"/>
                </a:solidFill>
                <a:latin typeface="Tahoma"/>
                <a:ea typeface="+mn-ea"/>
                <a:cs typeface="Tahoma"/>
              </a:rPr>
              <a:t>n</a:t>
            </a:r>
            <a:r>
              <a:rPr sz="907" spc="42" dirty="0">
                <a:solidFill>
                  <a:srgbClr val="231F20"/>
                </a:solidFill>
                <a:latin typeface="Tahoma"/>
                <a:ea typeface="+mn-ea"/>
                <a:cs typeface="Tahoma"/>
              </a:rPr>
              <a:t> </a:t>
            </a:r>
            <a:r>
              <a:rPr sz="907" spc="10" dirty="0">
                <a:solidFill>
                  <a:srgbClr val="231F20"/>
                </a:solidFill>
                <a:latin typeface="Tahoma"/>
                <a:ea typeface="+mn-ea"/>
                <a:cs typeface="Tahoma"/>
              </a:rPr>
              <a:t>pr</a:t>
            </a:r>
            <a:r>
              <a:rPr sz="907" dirty="0">
                <a:solidFill>
                  <a:srgbClr val="231F20"/>
                </a:solidFill>
                <a:latin typeface="Tahoma"/>
                <a:ea typeface="+mn-ea"/>
                <a:cs typeface="Tahoma"/>
              </a:rPr>
              <a:t>o</a:t>
            </a:r>
            <a:r>
              <a:rPr sz="907" spc="19" dirty="0">
                <a:solidFill>
                  <a:srgbClr val="231F20"/>
                </a:solidFill>
                <a:latin typeface="Tahoma"/>
                <a:ea typeface="+mn-ea"/>
                <a:cs typeface="Tahoma"/>
              </a:rPr>
              <a:t>vid</a:t>
            </a:r>
            <a:r>
              <a:rPr sz="907" spc="3" dirty="0">
                <a:solidFill>
                  <a:srgbClr val="231F20"/>
                </a:solidFill>
                <a:latin typeface="Tahoma"/>
                <a:ea typeface="+mn-ea"/>
                <a:cs typeface="Tahoma"/>
              </a:rPr>
              <a:t>e</a:t>
            </a:r>
            <a:r>
              <a:rPr sz="907" spc="42" dirty="0">
                <a:solidFill>
                  <a:srgbClr val="231F20"/>
                </a:solidFill>
                <a:latin typeface="Tahoma"/>
                <a:ea typeface="+mn-ea"/>
                <a:cs typeface="Tahoma"/>
              </a:rPr>
              <a:t> </a:t>
            </a:r>
            <a:r>
              <a:rPr sz="907" dirty="0">
                <a:solidFill>
                  <a:srgbClr val="231F20"/>
                </a:solidFill>
                <a:latin typeface="Tahoma"/>
                <a:ea typeface="+mn-ea"/>
                <a:cs typeface="Tahoma"/>
              </a:rPr>
              <a:t>mor</a:t>
            </a:r>
            <a:r>
              <a:rPr sz="907" spc="-16" dirty="0">
                <a:solidFill>
                  <a:srgbClr val="231F20"/>
                </a:solidFill>
                <a:latin typeface="Tahoma"/>
                <a:ea typeface="+mn-ea"/>
                <a:cs typeface="Tahoma"/>
              </a:rPr>
              <a:t>e</a:t>
            </a:r>
            <a:r>
              <a:rPr sz="907" spc="42" dirty="0">
                <a:solidFill>
                  <a:srgbClr val="231F20"/>
                </a:solidFill>
                <a:latin typeface="Tahoma"/>
                <a:ea typeface="+mn-ea"/>
                <a:cs typeface="Tahoma"/>
              </a:rPr>
              <a:t> </a:t>
            </a:r>
            <a:r>
              <a:rPr sz="907" spc="23" dirty="0">
                <a:solidFill>
                  <a:srgbClr val="231F20"/>
                </a:solidFill>
                <a:latin typeface="Tahoma"/>
                <a:ea typeface="+mn-ea"/>
                <a:cs typeface="Tahoma"/>
              </a:rPr>
              <a:t>comple</a:t>
            </a:r>
            <a:r>
              <a:rPr sz="907" spc="6" dirty="0">
                <a:solidFill>
                  <a:srgbClr val="231F20"/>
                </a:solidFill>
                <a:latin typeface="Tahoma"/>
                <a:ea typeface="+mn-ea"/>
                <a:cs typeface="Tahoma"/>
              </a:rPr>
              <a:t>x</a:t>
            </a:r>
            <a:r>
              <a:rPr sz="907" spc="42" dirty="0">
                <a:solidFill>
                  <a:srgbClr val="231F20"/>
                </a:solidFill>
                <a:latin typeface="Tahoma"/>
                <a:ea typeface="+mn-ea"/>
                <a:cs typeface="Tahoma"/>
              </a:rPr>
              <a:t> </a:t>
            </a:r>
            <a:r>
              <a:rPr sz="907" spc="-32" dirty="0">
                <a:solidFill>
                  <a:srgbClr val="231F20"/>
                </a:solidFill>
                <a:latin typeface="Tahoma"/>
                <a:ea typeface="+mn-ea"/>
                <a:cs typeface="Tahoma"/>
              </a:rPr>
              <a:t>test</a:t>
            </a:r>
            <a:r>
              <a:rPr sz="907" spc="-55" dirty="0">
                <a:solidFill>
                  <a:srgbClr val="231F20"/>
                </a:solidFill>
                <a:latin typeface="Tahoma"/>
                <a:ea typeface="+mn-ea"/>
                <a:cs typeface="Tahoma"/>
              </a:rPr>
              <a:t>s</a:t>
            </a:r>
            <a:r>
              <a:rPr sz="907" spc="42" dirty="0">
                <a:solidFill>
                  <a:srgbClr val="231F20"/>
                </a:solidFill>
                <a:latin typeface="Tahoma"/>
                <a:ea typeface="+mn-ea"/>
                <a:cs typeface="Tahoma"/>
              </a:rPr>
              <a:t> </a:t>
            </a:r>
            <a:r>
              <a:rPr sz="907" spc="3" dirty="0">
                <a:solidFill>
                  <a:srgbClr val="231F20"/>
                </a:solidFill>
                <a:latin typeface="Tahoma"/>
                <a:ea typeface="+mn-ea"/>
                <a:cs typeface="Tahoma"/>
              </a:rPr>
              <a:t>and</a:t>
            </a:r>
            <a:r>
              <a:rPr sz="907" spc="10" dirty="0">
                <a:solidFill>
                  <a:srgbClr val="231F20"/>
                </a:solidFill>
                <a:latin typeface="Tahoma"/>
                <a:ea typeface="+mn-ea"/>
                <a:cs typeface="Tahoma"/>
              </a:rPr>
              <a:t> </a:t>
            </a:r>
            <a:r>
              <a:rPr sz="907" spc="65" dirty="0">
                <a:solidFill>
                  <a:srgbClr val="231F20"/>
                </a:solidFill>
                <a:latin typeface="Gill Sans MT"/>
                <a:ea typeface="+mn-ea"/>
                <a:cs typeface="Gill Sans MT"/>
              </a:rPr>
              <a:t>including:</a:t>
            </a:r>
            <a:endParaRPr sz="907" dirty="0">
              <a:solidFill>
                <a:prstClr val="black"/>
              </a:solidFill>
              <a:latin typeface="Gill Sans MT"/>
              <a:ea typeface="+mn-ea"/>
              <a:cs typeface="Gill Sans MT"/>
            </a:endParaRPr>
          </a:p>
          <a:p>
            <a:pPr marL="341265" defTabSz="592074" fontAlgn="auto">
              <a:spcBef>
                <a:spcPts val="291"/>
              </a:spcBef>
              <a:spcAft>
                <a:spcPts val="0"/>
              </a:spcAft>
            </a:pPr>
            <a:r>
              <a:rPr sz="907" spc="168" dirty="0">
                <a:solidFill>
                  <a:srgbClr val="231F20"/>
                </a:solidFill>
                <a:latin typeface="Tahoma"/>
                <a:ea typeface="+mn-ea"/>
                <a:cs typeface="Tahoma"/>
              </a:rPr>
              <a:t>•</a:t>
            </a:r>
            <a:r>
              <a:rPr sz="907" spc="-10" dirty="0">
                <a:solidFill>
                  <a:srgbClr val="231F20"/>
                </a:solidFill>
                <a:latin typeface="Tahoma"/>
                <a:ea typeface="+mn-ea"/>
                <a:cs typeface="Tahoma"/>
              </a:rPr>
              <a:t>Heart</a:t>
            </a:r>
            <a:r>
              <a:rPr sz="907" spc="-32" dirty="0">
                <a:solidFill>
                  <a:srgbClr val="231F20"/>
                </a:solidFill>
                <a:latin typeface="Tahoma"/>
                <a:ea typeface="+mn-ea"/>
                <a:cs typeface="Tahoma"/>
              </a:rPr>
              <a:t> </a:t>
            </a:r>
            <a:r>
              <a:rPr sz="907" spc="-6" dirty="0">
                <a:solidFill>
                  <a:srgbClr val="231F20"/>
                </a:solidFill>
                <a:latin typeface="Tahoma"/>
                <a:ea typeface="+mn-ea"/>
                <a:cs typeface="Tahoma"/>
              </a:rPr>
              <a:t>monitoring</a:t>
            </a:r>
            <a:endParaRPr sz="907" dirty="0">
              <a:solidFill>
                <a:prstClr val="black"/>
              </a:solidFill>
              <a:latin typeface="Tahoma"/>
              <a:ea typeface="+mn-ea"/>
              <a:cs typeface="Tahoma"/>
            </a:endParaRPr>
          </a:p>
          <a:p>
            <a:pPr marL="341265" defTabSz="592074" fontAlgn="auto">
              <a:spcBef>
                <a:spcPts val="0"/>
              </a:spcBef>
              <a:spcAft>
                <a:spcPts val="0"/>
              </a:spcAft>
            </a:pPr>
            <a:r>
              <a:rPr sz="907" spc="168" dirty="0">
                <a:solidFill>
                  <a:srgbClr val="231F20"/>
                </a:solidFill>
                <a:latin typeface="Tahoma"/>
                <a:ea typeface="+mn-ea"/>
                <a:cs typeface="Tahoma"/>
              </a:rPr>
              <a:t>•</a:t>
            </a:r>
            <a:r>
              <a:rPr sz="907" spc="10" dirty="0">
                <a:solidFill>
                  <a:srgbClr val="231F20"/>
                </a:solidFill>
                <a:latin typeface="Tahoma"/>
                <a:ea typeface="+mn-ea"/>
                <a:cs typeface="Tahoma"/>
              </a:rPr>
              <a:t>Bo</a:t>
            </a:r>
            <a:r>
              <a:rPr sz="907" spc="-13" dirty="0">
                <a:solidFill>
                  <a:srgbClr val="231F20"/>
                </a:solidFill>
                <a:latin typeface="Tahoma"/>
                <a:ea typeface="+mn-ea"/>
                <a:cs typeface="Tahoma"/>
              </a:rPr>
              <a:t>d</a:t>
            </a:r>
            <a:r>
              <a:rPr sz="907" dirty="0">
                <a:solidFill>
                  <a:srgbClr val="231F20"/>
                </a:solidFill>
                <a:latin typeface="Tahoma"/>
                <a:ea typeface="+mn-ea"/>
                <a:cs typeface="Tahoma"/>
              </a:rPr>
              <a:t>y</a:t>
            </a:r>
            <a:r>
              <a:rPr sz="907" spc="-32" dirty="0">
                <a:solidFill>
                  <a:srgbClr val="231F20"/>
                </a:solidFill>
                <a:latin typeface="Tahoma"/>
                <a:ea typeface="+mn-ea"/>
                <a:cs typeface="Tahoma"/>
              </a:rPr>
              <a:t> </a:t>
            </a:r>
            <a:r>
              <a:rPr sz="907" spc="-23" dirty="0">
                <a:solidFill>
                  <a:srgbClr val="231F20"/>
                </a:solidFill>
                <a:latin typeface="Tahoma"/>
                <a:ea typeface="+mn-ea"/>
                <a:cs typeface="Tahoma"/>
              </a:rPr>
              <a:t>scans</a:t>
            </a:r>
            <a:endParaRPr sz="907" dirty="0">
              <a:solidFill>
                <a:prstClr val="black"/>
              </a:solidFill>
              <a:latin typeface="Tahoma"/>
              <a:ea typeface="+mn-ea"/>
              <a:cs typeface="Tahoma"/>
            </a:endParaRPr>
          </a:p>
          <a:p>
            <a:pPr marL="341265" defTabSz="592074" fontAlgn="auto">
              <a:spcBef>
                <a:spcPts val="0"/>
              </a:spcBef>
              <a:spcAft>
                <a:spcPts val="0"/>
              </a:spcAft>
            </a:pPr>
            <a:r>
              <a:rPr sz="907" spc="168" dirty="0">
                <a:solidFill>
                  <a:srgbClr val="231F20"/>
                </a:solidFill>
                <a:latin typeface="Tahoma"/>
                <a:ea typeface="+mn-ea"/>
                <a:cs typeface="Tahoma"/>
              </a:rPr>
              <a:t>•</a:t>
            </a:r>
            <a:r>
              <a:rPr sz="907" spc="-32" dirty="0">
                <a:solidFill>
                  <a:srgbClr val="231F20"/>
                </a:solidFill>
                <a:latin typeface="Tahoma"/>
                <a:ea typeface="+mn-ea"/>
                <a:cs typeface="Tahoma"/>
              </a:rPr>
              <a:t>Intens</a:t>
            </a:r>
            <a:r>
              <a:rPr sz="907" spc="-36" dirty="0">
                <a:solidFill>
                  <a:srgbClr val="231F20"/>
                </a:solidFill>
                <a:latin typeface="Tahoma"/>
                <a:ea typeface="+mn-ea"/>
                <a:cs typeface="Tahoma"/>
              </a:rPr>
              <a:t>i</a:t>
            </a:r>
            <a:r>
              <a:rPr sz="907" spc="-13" dirty="0">
                <a:solidFill>
                  <a:srgbClr val="231F20"/>
                </a:solidFill>
                <a:latin typeface="Tahoma"/>
                <a:ea typeface="+mn-ea"/>
                <a:cs typeface="Tahoma"/>
              </a:rPr>
              <a:t>v</a:t>
            </a:r>
            <a:r>
              <a:rPr sz="907" spc="-26" dirty="0">
                <a:solidFill>
                  <a:srgbClr val="231F20"/>
                </a:solidFill>
                <a:latin typeface="Tahoma"/>
                <a:ea typeface="+mn-ea"/>
                <a:cs typeface="Tahoma"/>
              </a:rPr>
              <a:t>e</a:t>
            </a:r>
            <a:r>
              <a:rPr sz="907" spc="-32" dirty="0">
                <a:solidFill>
                  <a:srgbClr val="231F20"/>
                </a:solidFill>
                <a:latin typeface="Tahoma"/>
                <a:ea typeface="+mn-ea"/>
                <a:cs typeface="Tahoma"/>
              </a:rPr>
              <a:t> </a:t>
            </a:r>
            <a:r>
              <a:rPr sz="907" spc="-13" dirty="0">
                <a:solidFill>
                  <a:srgbClr val="231F20"/>
                </a:solidFill>
                <a:latin typeface="Tahoma"/>
                <a:ea typeface="+mn-ea"/>
                <a:cs typeface="Tahoma"/>
              </a:rPr>
              <a:t>care</a:t>
            </a:r>
            <a:endParaRPr sz="907" dirty="0">
              <a:solidFill>
                <a:prstClr val="black"/>
              </a:solidFill>
              <a:latin typeface="Tahoma"/>
              <a:ea typeface="+mn-ea"/>
              <a:cs typeface="Tahoma"/>
            </a:endParaRPr>
          </a:p>
          <a:p>
            <a:pPr marL="341265" defTabSz="592074" fontAlgn="auto">
              <a:spcBef>
                <a:spcPts val="0"/>
              </a:spcBef>
              <a:spcAft>
                <a:spcPts val="0"/>
              </a:spcAft>
            </a:pPr>
            <a:r>
              <a:rPr sz="907" spc="168" dirty="0">
                <a:solidFill>
                  <a:srgbClr val="231F20"/>
                </a:solidFill>
                <a:latin typeface="Tahoma"/>
                <a:ea typeface="+mn-ea"/>
                <a:cs typeface="Tahoma"/>
              </a:rPr>
              <a:t>•</a:t>
            </a:r>
            <a:r>
              <a:rPr sz="907" spc="16" dirty="0">
                <a:solidFill>
                  <a:srgbClr val="231F20"/>
                </a:solidFill>
                <a:latin typeface="Tahoma"/>
                <a:ea typeface="+mn-ea"/>
                <a:cs typeface="Tahoma"/>
              </a:rPr>
              <a:t>Blood</a:t>
            </a:r>
            <a:r>
              <a:rPr sz="907" spc="-32" dirty="0">
                <a:solidFill>
                  <a:srgbClr val="231F20"/>
                </a:solidFill>
                <a:latin typeface="Tahoma"/>
                <a:ea typeface="+mn-ea"/>
                <a:cs typeface="Tahoma"/>
              </a:rPr>
              <a:t> </a:t>
            </a:r>
            <a:r>
              <a:rPr sz="907" spc="-39" dirty="0">
                <a:solidFill>
                  <a:srgbClr val="231F20"/>
                </a:solidFill>
                <a:latin typeface="Tahoma"/>
                <a:ea typeface="+mn-ea"/>
                <a:cs typeface="Tahoma"/>
              </a:rPr>
              <a:t>t</a:t>
            </a:r>
            <a:r>
              <a:rPr sz="907" spc="-55" dirty="0">
                <a:solidFill>
                  <a:srgbClr val="231F20"/>
                </a:solidFill>
                <a:latin typeface="Tahoma"/>
                <a:ea typeface="+mn-ea"/>
                <a:cs typeface="Tahoma"/>
              </a:rPr>
              <a:t>r</a:t>
            </a:r>
            <a:r>
              <a:rPr sz="907" spc="-13" dirty="0">
                <a:solidFill>
                  <a:srgbClr val="231F20"/>
                </a:solidFill>
                <a:latin typeface="Tahoma"/>
                <a:ea typeface="+mn-ea"/>
                <a:cs typeface="Tahoma"/>
              </a:rPr>
              <a:t>ansfusion</a:t>
            </a:r>
            <a:endParaRPr sz="907" dirty="0">
              <a:solidFill>
                <a:prstClr val="black"/>
              </a:solidFill>
              <a:latin typeface="Tahoma"/>
              <a:ea typeface="+mn-ea"/>
              <a:cs typeface="Tahoma"/>
            </a:endParaRPr>
          </a:p>
          <a:p>
            <a:pPr marL="341265" defTabSz="592074" fontAlgn="auto">
              <a:spcBef>
                <a:spcPts val="0"/>
              </a:spcBef>
              <a:spcAft>
                <a:spcPts val="0"/>
              </a:spcAft>
            </a:pPr>
            <a:r>
              <a:rPr sz="907" spc="168" dirty="0">
                <a:solidFill>
                  <a:srgbClr val="231F20"/>
                </a:solidFill>
                <a:latin typeface="Tahoma"/>
                <a:ea typeface="+mn-ea"/>
                <a:cs typeface="Tahoma"/>
              </a:rPr>
              <a:t>•</a:t>
            </a:r>
            <a:r>
              <a:rPr sz="907" spc="-29" dirty="0">
                <a:solidFill>
                  <a:srgbClr val="231F20"/>
                </a:solidFill>
                <a:latin typeface="Tahoma"/>
                <a:ea typeface="+mn-ea"/>
                <a:cs typeface="Tahoma"/>
              </a:rPr>
              <a:t>Surgery</a:t>
            </a:r>
            <a:endParaRPr sz="907" dirty="0">
              <a:solidFill>
                <a:prstClr val="black"/>
              </a:solidFill>
              <a:latin typeface="Tahoma"/>
              <a:ea typeface="+mn-ea"/>
              <a:cs typeface="Tahoma"/>
            </a:endParaRPr>
          </a:p>
        </p:txBody>
      </p:sp>
      <p:sp>
        <p:nvSpPr>
          <p:cNvPr id="7" name="object 7"/>
          <p:cNvSpPr txBox="1"/>
          <p:nvPr/>
        </p:nvSpPr>
        <p:spPr>
          <a:xfrm>
            <a:off x="6251601" y="3880104"/>
            <a:ext cx="551354" cy="139590"/>
          </a:xfrm>
          <a:prstGeom prst="rect">
            <a:avLst/>
          </a:prstGeom>
        </p:spPr>
        <p:txBody>
          <a:bodyPr vert="horz" wrap="square" lIns="0" tIns="0" rIns="0" bIns="0" rtlCol="0">
            <a:spAutoFit/>
          </a:bodyPr>
          <a:lstStyle/>
          <a:p>
            <a:pPr marL="8223" defTabSz="592074" fontAlgn="auto">
              <a:spcBef>
                <a:spcPts val="0"/>
              </a:spcBef>
              <a:spcAft>
                <a:spcPts val="0"/>
              </a:spcAft>
            </a:pPr>
            <a:r>
              <a:rPr sz="907" spc="-19" dirty="0">
                <a:solidFill>
                  <a:srgbClr val="231F20"/>
                </a:solidFill>
                <a:latin typeface="Tahoma"/>
                <a:ea typeface="+mn-ea"/>
                <a:cs typeface="Tahoma"/>
              </a:rPr>
              <a:t>treatments</a:t>
            </a:r>
            <a:endParaRPr sz="907" dirty="0">
              <a:solidFill>
                <a:prstClr val="black"/>
              </a:solidFill>
              <a:latin typeface="Tahoma"/>
              <a:ea typeface="+mn-ea"/>
              <a:cs typeface="Tahoma"/>
            </a:endParaRPr>
          </a:p>
        </p:txBody>
      </p:sp>
      <p:sp>
        <p:nvSpPr>
          <p:cNvPr id="8" name="object 8"/>
          <p:cNvSpPr txBox="1"/>
          <p:nvPr/>
        </p:nvSpPr>
        <p:spPr>
          <a:xfrm>
            <a:off x="3527676" y="4986892"/>
            <a:ext cx="3275641" cy="1361591"/>
          </a:xfrm>
          <a:prstGeom prst="rect">
            <a:avLst/>
          </a:prstGeom>
        </p:spPr>
        <p:txBody>
          <a:bodyPr vert="horz" wrap="square" lIns="0" tIns="0" rIns="0" bIns="0" rtlCol="0">
            <a:spAutoFit/>
          </a:bodyPr>
          <a:lstStyle/>
          <a:p>
            <a:pPr marL="8223" marR="380736" defTabSz="592074" fontAlgn="auto">
              <a:spcBef>
                <a:spcPts val="0"/>
              </a:spcBef>
              <a:spcAft>
                <a:spcPts val="0"/>
              </a:spcAft>
            </a:pPr>
            <a:r>
              <a:rPr sz="1166" b="1" spc="62" dirty="0">
                <a:solidFill>
                  <a:srgbClr val="00406B"/>
                </a:solidFill>
                <a:latin typeface="Calibri"/>
                <a:ea typeface="+mn-ea"/>
                <a:cs typeface="Calibri"/>
              </a:rPr>
              <a:t>THERE</a:t>
            </a:r>
            <a:r>
              <a:rPr sz="1166" b="1" spc="16" dirty="0">
                <a:solidFill>
                  <a:srgbClr val="00406B"/>
                </a:solidFill>
                <a:latin typeface="Calibri"/>
                <a:ea typeface="+mn-ea"/>
                <a:cs typeface="Calibri"/>
              </a:rPr>
              <a:t> </a:t>
            </a:r>
            <a:r>
              <a:rPr sz="1166" b="1" spc="42" dirty="0">
                <a:solidFill>
                  <a:srgbClr val="00406B"/>
                </a:solidFill>
                <a:latin typeface="Calibri"/>
                <a:ea typeface="+mn-ea"/>
                <a:cs typeface="Calibri"/>
              </a:rPr>
              <a:t>ARE</a:t>
            </a:r>
            <a:r>
              <a:rPr sz="1166" b="1" spc="16" dirty="0">
                <a:solidFill>
                  <a:srgbClr val="00406B"/>
                </a:solidFill>
                <a:latin typeface="Calibri"/>
                <a:ea typeface="+mn-ea"/>
                <a:cs typeface="Calibri"/>
              </a:rPr>
              <a:t> </a:t>
            </a:r>
            <a:r>
              <a:rPr sz="1166" b="1" spc="87" dirty="0">
                <a:solidFill>
                  <a:srgbClr val="00406B"/>
                </a:solidFill>
                <a:latin typeface="Calibri"/>
                <a:ea typeface="+mn-ea"/>
                <a:cs typeface="Calibri"/>
              </a:rPr>
              <a:t>ALSO</a:t>
            </a:r>
            <a:r>
              <a:rPr sz="1166" b="1" spc="58" dirty="0">
                <a:solidFill>
                  <a:srgbClr val="00406B"/>
                </a:solidFill>
                <a:latin typeface="Calibri"/>
                <a:ea typeface="+mn-ea"/>
                <a:cs typeface="Calibri"/>
              </a:rPr>
              <a:t> </a:t>
            </a:r>
            <a:r>
              <a:rPr sz="1166" b="1" spc="49" dirty="0">
                <a:solidFill>
                  <a:srgbClr val="00406B"/>
                </a:solidFill>
                <a:latin typeface="Calibri"/>
                <a:ea typeface="+mn-ea"/>
                <a:cs typeface="Calibri"/>
              </a:rPr>
              <a:t>RISKS</a:t>
            </a:r>
            <a:r>
              <a:rPr sz="1166" b="1" spc="-26" dirty="0">
                <a:solidFill>
                  <a:srgbClr val="00406B"/>
                </a:solidFill>
                <a:latin typeface="Calibri"/>
                <a:ea typeface="+mn-ea"/>
                <a:cs typeface="Calibri"/>
              </a:rPr>
              <a:t> </a:t>
            </a:r>
            <a:r>
              <a:rPr sz="1166" b="1" spc="23" dirty="0">
                <a:solidFill>
                  <a:srgbClr val="00406B"/>
                </a:solidFill>
                <a:latin typeface="Calibri"/>
                <a:ea typeface="+mn-ea"/>
                <a:cs typeface="Calibri"/>
              </a:rPr>
              <a:t>T</a:t>
            </a:r>
            <a:r>
              <a:rPr sz="1166" b="1" spc="178" dirty="0">
                <a:solidFill>
                  <a:srgbClr val="00406B"/>
                </a:solidFill>
                <a:latin typeface="Calibri"/>
                <a:ea typeface="+mn-ea"/>
                <a:cs typeface="Calibri"/>
              </a:rPr>
              <a:t>O</a:t>
            </a:r>
            <a:r>
              <a:rPr sz="1166" b="1" spc="58" dirty="0">
                <a:solidFill>
                  <a:srgbClr val="00406B"/>
                </a:solidFill>
                <a:latin typeface="Calibri"/>
                <a:ea typeface="+mn-ea"/>
                <a:cs typeface="Calibri"/>
              </a:rPr>
              <a:t> </a:t>
            </a:r>
            <a:r>
              <a:rPr sz="1166" b="1" spc="139" dirty="0">
                <a:solidFill>
                  <a:srgbClr val="00406B"/>
                </a:solidFill>
                <a:latin typeface="Calibri"/>
                <a:ea typeface="+mn-ea"/>
                <a:cs typeface="Calibri"/>
              </a:rPr>
              <a:t>GOING</a:t>
            </a:r>
            <a:r>
              <a:rPr sz="1166" b="1" spc="-26" dirty="0">
                <a:solidFill>
                  <a:srgbClr val="00406B"/>
                </a:solidFill>
                <a:latin typeface="Calibri"/>
                <a:ea typeface="+mn-ea"/>
                <a:cs typeface="Calibri"/>
              </a:rPr>
              <a:t> </a:t>
            </a:r>
            <a:r>
              <a:rPr sz="1166" b="1" spc="23" dirty="0">
                <a:solidFill>
                  <a:srgbClr val="00406B"/>
                </a:solidFill>
                <a:latin typeface="Calibri"/>
                <a:ea typeface="+mn-ea"/>
                <a:cs typeface="Calibri"/>
              </a:rPr>
              <a:t>T</a:t>
            </a:r>
            <a:r>
              <a:rPr sz="1166" b="1" spc="178" dirty="0">
                <a:solidFill>
                  <a:srgbClr val="00406B"/>
                </a:solidFill>
                <a:latin typeface="Calibri"/>
                <a:ea typeface="+mn-ea"/>
                <a:cs typeface="Calibri"/>
              </a:rPr>
              <a:t>O</a:t>
            </a:r>
            <a:r>
              <a:rPr sz="1166" b="1" spc="-26" dirty="0">
                <a:solidFill>
                  <a:srgbClr val="00406B"/>
                </a:solidFill>
                <a:latin typeface="Calibri"/>
                <a:ea typeface="+mn-ea"/>
                <a:cs typeface="Calibri"/>
              </a:rPr>
              <a:t> </a:t>
            </a:r>
            <a:r>
              <a:rPr sz="1166" b="1" spc="81" dirty="0">
                <a:solidFill>
                  <a:srgbClr val="00406B"/>
                </a:solidFill>
                <a:latin typeface="Calibri"/>
                <a:ea typeface="+mn-ea"/>
                <a:cs typeface="Calibri"/>
              </a:rPr>
              <a:t>THE</a:t>
            </a:r>
            <a:r>
              <a:rPr sz="1166" b="1" spc="32" dirty="0">
                <a:solidFill>
                  <a:srgbClr val="00406B"/>
                </a:solidFill>
                <a:latin typeface="Calibri"/>
                <a:ea typeface="+mn-ea"/>
                <a:cs typeface="Calibri"/>
              </a:rPr>
              <a:t> </a:t>
            </a:r>
            <a:r>
              <a:rPr sz="1166" b="1" spc="94" dirty="0">
                <a:solidFill>
                  <a:srgbClr val="00406B"/>
                </a:solidFill>
                <a:latin typeface="Calibri"/>
                <a:ea typeface="+mn-ea"/>
                <a:cs typeface="Calibri"/>
              </a:rPr>
              <a:t>HOSPI</a:t>
            </a:r>
            <a:r>
              <a:rPr sz="1166" b="1" spc="-19" dirty="0">
                <a:solidFill>
                  <a:srgbClr val="00406B"/>
                </a:solidFill>
                <a:latin typeface="Calibri"/>
                <a:ea typeface="+mn-ea"/>
                <a:cs typeface="Calibri"/>
              </a:rPr>
              <a:t>T</a:t>
            </a:r>
            <a:r>
              <a:rPr sz="1166" b="1" spc="78" dirty="0">
                <a:solidFill>
                  <a:srgbClr val="00406B"/>
                </a:solidFill>
                <a:latin typeface="Calibri"/>
                <a:ea typeface="+mn-ea"/>
                <a:cs typeface="Calibri"/>
              </a:rPr>
              <a:t>AL</a:t>
            </a:r>
            <a:endParaRPr sz="1166" dirty="0">
              <a:solidFill>
                <a:prstClr val="black"/>
              </a:solidFill>
              <a:latin typeface="Calibri"/>
              <a:ea typeface="+mn-ea"/>
              <a:cs typeface="Calibri"/>
            </a:endParaRPr>
          </a:p>
          <a:p>
            <a:pPr marL="193246" marR="3289" algn="just" defTabSz="592074" fontAlgn="auto">
              <a:spcBef>
                <a:spcPts val="240"/>
              </a:spcBef>
              <a:spcAft>
                <a:spcPts val="0"/>
              </a:spcAft>
            </a:pPr>
            <a:r>
              <a:rPr sz="907" spc="10" dirty="0">
                <a:solidFill>
                  <a:srgbClr val="231F20"/>
                </a:solidFill>
                <a:latin typeface="Tahoma"/>
                <a:ea typeface="+mn-ea"/>
                <a:cs typeface="Tahoma"/>
              </a:rPr>
              <a:t>Bein</a:t>
            </a:r>
            <a:r>
              <a:rPr sz="907" spc="-6" dirty="0">
                <a:solidFill>
                  <a:srgbClr val="231F20"/>
                </a:solidFill>
                <a:latin typeface="Tahoma"/>
                <a:ea typeface="+mn-ea"/>
                <a:cs typeface="Tahoma"/>
              </a:rPr>
              <a:t>g</a:t>
            </a:r>
            <a:r>
              <a:rPr sz="907" spc="-148" dirty="0">
                <a:solidFill>
                  <a:srgbClr val="231F20"/>
                </a:solidFill>
                <a:latin typeface="Tahoma"/>
                <a:ea typeface="+mn-ea"/>
                <a:cs typeface="Tahoma"/>
              </a:rPr>
              <a:t> </a:t>
            </a:r>
            <a:r>
              <a:rPr sz="907" spc="-23" dirty="0">
                <a:solidFill>
                  <a:srgbClr val="231F20"/>
                </a:solidFill>
                <a:latin typeface="Tahoma"/>
                <a:ea typeface="+mn-ea"/>
                <a:cs typeface="Tahoma"/>
              </a:rPr>
              <a:t>t</a:t>
            </a:r>
            <a:r>
              <a:rPr sz="907" spc="-36" dirty="0">
                <a:solidFill>
                  <a:srgbClr val="231F20"/>
                </a:solidFill>
                <a:latin typeface="Tahoma"/>
                <a:ea typeface="+mn-ea"/>
                <a:cs typeface="Tahoma"/>
              </a:rPr>
              <a:t>r</a:t>
            </a:r>
            <a:r>
              <a:rPr sz="907" spc="-3" dirty="0">
                <a:solidFill>
                  <a:srgbClr val="231F20"/>
                </a:solidFill>
                <a:latin typeface="Tahoma"/>
                <a:ea typeface="+mn-ea"/>
                <a:cs typeface="Tahoma"/>
              </a:rPr>
              <a:t>ansporte</a:t>
            </a:r>
            <a:r>
              <a:rPr sz="907" spc="-23" dirty="0">
                <a:solidFill>
                  <a:srgbClr val="231F20"/>
                </a:solidFill>
                <a:latin typeface="Tahoma"/>
                <a:ea typeface="+mn-ea"/>
                <a:cs typeface="Tahoma"/>
              </a:rPr>
              <a:t>d</a:t>
            </a:r>
            <a:r>
              <a:rPr sz="907" spc="-148" dirty="0">
                <a:solidFill>
                  <a:srgbClr val="231F20"/>
                </a:solidFill>
                <a:latin typeface="Tahoma"/>
                <a:ea typeface="+mn-ea"/>
                <a:cs typeface="Tahoma"/>
              </a:rPr>
              <a:t> </a:t>
            </a:r>
            <a:r>
              <a:rPr sz="907" dirty="0">
                <a:solidFill>
                  <a:srgbClr val="231F20"/>
                </a:solidFill>
                <a:latin typeface="Tahoma"/>
                <a:ea typeface="+mn-ea"/>
                <a:cs typeface="Tahoma"/>
              </a:rPr>
              <a:t>t</a:t>
            </a:r>
            <a:r>
              <a:rPr sz="907" spc="-26" dirty="0">
                <a:solidFill>
                  <a:srgbClr val="231F20"/>
                </a:solidFill>
                <a:latin typeface="Tahoma"/>
                <a:ea typeface="+mn-ea"/>
                <a:cs typeface="Tahoma"/>
              </a:rPr>
              <a:t>o</a:t>
            </a:r>
            <a:r>
              <a:rPr sz="907" spc="-148" dirty="0">
                <a:solidFill>
                  <a:srgbClr val="231F20"/>
                </a:solidFill>
                <a:latin typeface="Tahoma"/>
                <a:ea typeface="+mn-ea"/>
                <a:cs typeface="Tahoma"/>
              </a:rPr>
              <a:t> </a:t>
            </a:r>
            <a:r>
              <a:rPr sz="907" spc="-10" dirty="0">
                <a:solidFill>
                  <a:srgbClr val="231F20"/>
                </a:solidFill>
                <a:latin typeface="Tahoma"/>
                <a:ea typeface="+mn-ea"/>
                <a:cs typeface="Tahoma"/>
              </a:rPr>
              <a:t>th</a:t>
            </a:r>
            <a:r>
              <a:rPr sz="907" spc="-29" dirty="0">
                <a:solidFill>
                  <a:srgbClr val="231F20"/>
                </a:solidFill>
                <a:latin typeface="Tahoma"/>
                <a:ea typeface="+mn-ea"/>
                <a:cs typeface="Tahoma"/>
              </a:rPr>
              <a:t>e</a:t>
            </a:r>
            <a:r>
              <a:rPr sz="907" spc="-148" dirty="0">
                <a:solidFill>
                  <a:srgbClr val="231F20"/>
                </a:solidFill>
                <a:latin typeface="Tahoma"/>
                <a:ea typeface="+mn-ea"/>
                <a:cs typeface="Tahoma"/>
              </a:rPr>
              <a:t> </a:t>
            </a:r>
            <a:r>
              <a:rPr sz="907" spc="10" dirty="0">
                <a:solidFill>
                  <a:srgbClr val="231F20"/>
                </a:solidFill>
                <a:latin typeface="Tahoma"/>
                <a:ea typeface="+mn-ea"/>
                <a:cs typeface="Tahoma"/>
              </a:rPr>
              <a:t>hospita</a:t>
            </a:r>
            <a:r>
              <a:rPr sz="907" spc="-3" dirty="0">
                <a:solidFill>
                  <a:srgbClr val="231F20"/>
                </a:solidFill>
                <a:latin typeface="Tahoma"/>
                <a:ea typeface="+mn-ea"/>
                <a:cs typeface="Tahoma"/>
              </a:rPr>
              <a:t>l</a:t>
            </a:r>
            <a:r>
              <a:rPr sz="907" spc="-148" dirty="0">
                <a:solidFill>
                  <a:srgbClr val="231F20"/>
                </a:solidFill>
                <a:latin typeface="Tahoma"/>
                <a:ea typeface="+mn-ea"/>
                <a:cs typeface="Tahoma"/>
              </a:rPr>
              <a:t> </a:t>
            </a:r>
            <a:r>
              <a:rPr sz="907" spc="16" dirty="0">
                <a:solidFill>
                  <a:srgbClr val="231F20"/>
                </a:solidFill>
                <a:latin typeface="Tahoma"/>
                <a:ea typeface="+mn-ea"/>
                <a:cs typeface="Tahoma"/>
              </a:rPr>
              <a:t>ca</a:t>
            </a:r>
            <a:r>
              <a:rPr sz="907" dirty="0">
                <a:solidFill>
                  <a:srgbClr val="231F20"/>
                </a:solidFill>
                <a:latin typeface="Tahoma"/>
                <a:ea typeface="+mn-ea"/>
                <a:cs typeface="Tahoma"/>
              </a:rPr>
              <a:t>n</a:t>
            </a:r>
            <a:r>
              <a:rPr sz="907" spc="-148" dirty="0">
                <a:solidFill>
                  <a:srgbClr val="231F20"/>
                </a:solidFill>
                <a:latin typeface="Tahoma"/>
                <a:ea typeface="+mn-ea"/>
                <a:cs typeface="Tahoma"/>
              </a:rPr>
              <a:t> </a:t>
            </a:r>
            <a:r>
              <a:rPr sz="907" dirty="0">
                <a:solidFill>
                  <a:srgbClr val="231F20"/>
                </a:solidFill>
                <a:latin typeface="Tahoma"/>
                <a:ea typeface="+mn-ea"/>
                <a:cs typeface="Tahoma"/>
              </a:rPr>
              <a:t>b</a:t>
            </a:r>
            <a:r>
              <a:rPr sz="907" spc="-16" dirty="0">
                <a:solidFill>
                  <a:srgbClr val="231F20"/>
                </a:solidFill>
                <a:latin typeface="Tahoma"/>
                <a:ea typeface="+mn-ea"/>
                <a:cs typeface="Tahoma"/>
              </a:rPr>
              <a:t>e</a:t>
            </a:r>
            <a:r>
              <a:rPr sz="907" spc="-148" dirty="0">
                <a:solidFill>
                  <a:srgbClr val="231F20"/>
                </a:solidFill>
                <a:latin typeface="Tahoma"/>
                <a:ea typeface="+mn-ea"/>
                <a:cs typeface="Tahoma"/>
              </a:rPr>
              <a:t> </a:t>
            </a:r>
            <a:r>
              <a:rPr lang="en-US" sz="907" spc="-16" dirty="0">
                <a:solidFill>
                  <a:srgbClr val="231F20"/>
                </a:solidFill>
                <a:latin typeface="Tahoma"/>
                <a:ea typeface="+mn-ea"/>
                <a:cs typeface="Tahoma"/>
              </a:rPr>
              <a:t>stressful. You</a:t>
            </a:r>
            <a:r>
              <a:rPr sz="907" spc="-148" dirty="0">
                <a:solidFill>
                  <a:srgbClr val="231F20"/>
                </a:solidFill>
                <a:latin typeface="Tahoma"/>
                <a:ea typeface="+mn-ea"/>
                <a:cs typeface="Tahoma"/>
              </a:rPr>
              <a:t> </a:t>
            </a:r>
            <a:r>
              <a:rPr sz="907" spc="-10" dirty="0">
                <a:solidFill>
                  <a:srgbClr val="231F20"/>
                </a:solidFill>
                <a:latin typeface="Tahoma"/>
                <a:ea typeface="+mn-ea"/>
                <a:cs typeface="Tahoma"/>
              </a:rPr>
              <a:t>ar</a:t>
            </a:r>
            <a:r>
              <a:rPr sz="907" spc="-29" dirty="0">
                <a:solidFill>
                  <a:srgbClr val="231F20"/>
                </a:solidFill>
                <a:latin typeface="Tahoma"/>
                <a:ea typeface="+mn-ea"/>
                <a:cs typeface="Tahoma"/>
              </a:rPr>
              <a:t>e</a:t>
            </a:r>
            <a:r>
              <a:rPr sz="907" spc="-148" dirty="0">
                <a:solidFill>
                  <a:srgbClr val="231F20"/>
                </a:solidFill>
                <a:latin typeface="Tahoma"/>
                <a:ea typeface="+mn-ea"/>
                <a:cs typeface="Tahoma"/>
              </a:rPr>
              <a:t> </a:t>
            </a:r>
            <a:r>
              <a:rPr sz="907" spc="32" dirty="0">
                <a:solidFill>
                  <a:srgbClr val="231F20"/>
                </a:solidFill>
                <a:latin typeface="Tahoma"/>
                <a:ea typeface="+mn-ea"/>
                <a:cs typeface="Tahoma"/>
              </a:rPr>
              <a:t>likely</a:t>
            </a:r>
            <a:r>
              <a:rPr sz="907" spc="29" dirty="0">
                <a:solidFill>
                  <a:srgbClr val="231F20"/>
                </a:solidFill>
                <a:latin typeface="Tahoma"/>
                <a:ea typeface="+mn-ea"/>
                <a:cs typeface="Tahoma"/>
              </a:rPr>
              <a:t> </a:t>
            </a:r>
            <a:r>
              <a:rPr sz="907" dirty="0">
                <a:solidFill>
                  <a:srgbClr val="231F20"/>
                </a:solidFill>
                <a:latin typeface="Tahoma"/>
                <a:ea typeface="+mn-ea"/>
                <a:cs typeface="Tahoma"/>
              </a:rPr>
              <a:t>t</a:t>
            </a:r>
            <a:r>
              <a:rPr sz="907" spc="-26" dirty="0">
                <a:solidFill>
                  <a:srgbClr val="231F20"/>
                </a:solidFill>
                <a:latin typeface="Tahoma"/>
                <a:ea typeface="+mn-ea"/>
                <a:cs typeface="Tahoma"/>
              </a:rPr>
              <a:t>o</a:t>
            </a:r>
            <a:r>
              <a:rPr sz="907" spc="16" dirty="0">
                <a:solidFill>
                  <a:srgbClr val="231F20"/>
                </a:solidFill>
                <a:latin typeface="Tahoma"/>
                <a:ea typeface="+mn-ea"/>
                <a:cs typeface="Tahoma"/>
              </a:rPr>
              <a:t> </a:t>
            </a:r>
            <a:r>
              <a:rPr sz="907" dirty="0">
                <a:solidFill>
                  <a:srgbClr val="231F20"/>
                </a:solidFill>
                <a:latin typeface="Tahoma"/>
                <a:ea typeface="+mn-ea"/>
                <a:cs typeface="Tahoma"/>
              </a:rPr>
              <a:t>h</a:t>
            </a:r>
            <a:r>
              <a:rPr sz="907" spc="-26" dirty="0">
                <a:solidFill>
                  <a:srgbClr val="231F20"/>
                </a:solidFill>
                <a:latin typeface="Tahoma"/>
                <a:ea typeface="+mn-ea"/>
                <a:cs typeface="Tahoma"/>
              </a:rPr>
              <a:t>a</a:t>
            </a:r>
            <a:r>
              <a:rPr sz="907" spc="6" dirty="0">
                <a:solidFill>
                  <a:srgbClr val="231F20"/>
                </a:solidFill>
                <a:latin typeface="Tahoma"/>
                <a:ea typeface="+mn-ea"/>
                <a:cs typeface="Tahoma"/>
              </a:rPr>
              <a:t>v</a:t>
            </a:r>
            <a:r>
              <a:rPr sz="907" spc="-26" dirty="0">
                <a:solidFill>
                  <a:srgbClr val="231F20"/>
                </a:solidFill>
                <a:latin typeface="Tahoma"/>
                <a:ea typeface="+mn-ea"/>
                <a:cs typeface="Tahoma"/>
              </a:rPr>
              <a:t>e</a:t>
            </a:r>
            <a:r>
              <a:rPr sz="907" spc="16" dirty="0">
                <a:solidFill>
                  <a:srgbClr val="231F20"/>
                </a:solidFill>
                <a:latin typeface="Tahoma"/>
                <a:ea typeface="+mn-ea"/>
                <a:cs typeface="Tahoma"/>
              </a:rPr>
              <a:t> </a:t>
            </a:r>
            <a:r>
              <a:rPr sz="907" dirty="0">
                <a:solidFill>
                  <a:srgbClr val="231F20"/>
                </a:solidFill>
                <a:latin typeface="Tahoma"/>
                <a:ea typeface="+mn-ea"/>
                <a:cs typeface="Tahoma"/>
              </a:rPr>
              <a:t>t</a:t>
            </a:r>
            <a:r>
              <a:rPr sz="907" spc="-26" dirty="0">
                <a:solidFill>
                  <a:srgbClr val="231F20"/>
                </a:solidFill>
                <a:latin typeface="Tahoma"/>
                <a:ea typeface="+mn-ea"/>
                <a:cs typeface="Tahoma"/>
              </a:rPr>
              <a:t>o</a:t>
            </a:r>
            <a:r>
              <a:rPr sz="907" spc="16" dirty="0">
                <a:solidFill>
                  <a:srgbClr val="231F20"/>
                </a:solidFill>
                <a:latin typeface="Tahoma"/>
                <a:ea typeface="+mn-ea"/>
                <a:cs typeface="Tahoma"/>
              </a:rPr>
              <a:t> </a:t>
            </a:r>
            <a:r>
              <a:rPr sz="907" spc="19" dirty="0">
                <a:solidFill>
                  <a:srgbClr val="231F20"/>
                </a:solidFill>
                <a:latin typeface="Tahoma"/>
                <a:ea typeface="+mn-ea"/>
                <a:cs typeface="Tahoma"/>
              </a:rPr>
              <a:t>explai</a:t>
            </a:r>
            <a:r>
              <a:rPr sz="907" spc="3" dirty="0">
                <a:solidFill>
                  <a:srgbClr val="231F20"/>
                </a:solidFill>
                <a:latin typeface="Tahoma"/>
                <a:ea typeface="+mn-ea"/>
                <a:cs typeface="Tahoma"/>
              </a:rPr>
              <a:t>n</a:t>
            </a:r>
            <a:r>
              <a:rPr sz="907" spc="16" dirty="0">
                <a:solidFill>
                  <a:srgbClr val="231F20"/>
                </a:solidFill>
                <a:latin typeface="Tahoma"/>
                <a:ea typeface="+mn-ea"/>
                <a:cs typeface="Tahoma"/>
              </a:rPr>
              <a:t> </a:t>
            </a:r>
            <a:r>
              <a:rPr sz="907" dirty="0">
                <a:solidFill>
                  <a:srgbClr val="231F20"/>
                </a:solidFill>
                <a:latin typeface="Tahoma"/>
                <a:ea typeface="+mn-ea"/>
                <a:cs typeface="Tahoma"/>
              </a:rPr>
              <a:t>y</a:t>
            </a:r>
            <a:r>
              <a:rPr sz="907" spc="3" dirty="0">
                <a:solidFill>
                  <a:srgbClr val="231F20"/>
                </a:solidFill>
                <a:latin typeface="Tahoma"/>
                <a:ea typeface="+mn-ea"/>
                <a:cs typeface="Tahoma"/>
              </a:rPr>
              <a:t>ou</a:t>
            </a:r>
            <a:r>
              <a:rPr sz="907" spc="-6" dirty="0">
                <a:solidFill>
                  <a:srgbClr val="231F20"/>
                </a:solidFill>
                <a:latin typeface="Tahoma"/>
                <a:ea typeface="+mn-ea"/>
                <a:cs typeface="Tahoma"/>
              </a:rPr>
              <a:t>r</a:t>
            </a:r>
            <a:r>
              <a:rPr sz="907" spc="16" dirty="0">
                <a:solidFill>
                  <a:srgbClr val="231F20"/>
                </a:solidFill>
                <a:latin typeface="Tahoma"/>
                <a:ea typeface="+mn-ea"/>
                <a:cs typeface="Tahoma"/>
              </a:rPr>
              <a:t> </a:t>
            </a:r>
            <a:r>
              <a:rPr sz="907" spc="10" dirty="0">
                <a:solidFill>
                  <a:srgbClr val="231F20"/>
                </a:solidFill>
                <a:latin typeface="Tahoma"/>
                <a:ea typeface="+mn-ea"/>
                <a:cs typeface="Tahoma"/>
              </a:rPr>
              <a:t>concern</a:t>
            </a:r>
            <a:r>
              <a:rPr sz="907" spc="-6" dirty="0">
                <a:solidFill>
                  <a:srgbClr val="231F20"/>
                </a:solidFill>
                <a:latin typeface="Tahoma"/>
                <a:ea typeface="+mn-ea"/>
                <a:cs typeface="Tahoma"/>
              </a:rPr>
              <a:t>s</a:t>
            </a:r>
            <a:r>
              <a:rPr sz="907" spc="16" dirty="0">
                <a:solidFill>
                  <a:srgbClr val="231F20"/>
                </a:solidFill>
                <a:latin typeface="Tahoma"/>
                <a:ea typeface="+mn-ea"/>
                <a:cs typeface="Tahoma"/>
              </a:rPr>
              <a:t> </a:t>
            </a:r>
            <a:r>
              <a:rPr sz="907" dirty="0">
                <a:solidFill>
                  <a:srgbClr val="231F20"/>
                </a:solidFill>
                <a:latin typeface="Tahoma"/>
                <a:ea typeface="+mn-ea"/>
                <a:cs typeface="Tahoma"/>
              </a:rPr>
              <a:t>t</a:t>
            </a:r>
            <a:r>
              <a:rPr sz="907" spc="-26" dirty="0">
                <a:solidFill>
                  <a:srgbClr val="231F20"/>
                </a:solidFill>
                <a:latin typeface="Tahoma"/>
                <a:ea typeface="+mn-ea"/>
                <a:cs typeface="Tahoma"/>
              </a:rPr>
              <a:t>o</a:t>
            </a:r>
            <a:r>
              <a:rPr sz="907" spc="16" dirty="0">
                <a:solidFill>
                  <a:srgbClr val="231F20"/>
                </a:solidFill>
                <a:latin typeface="Tahoma"/>
                <a:ea typeface="+mn-ea"/>
                <a:cs typeface="Tahoma"/>
              </a:rPr>
              <a:t> </a:t>
            </a:r>
            <a:r>
              <a:rPr sz="907" spc="-13" dirty="0">
                <a:solidFill>
                  <a:srgbClr val="231F20"/>
                </a:solidFill>
                <a:latin typeface="Tahoma"/>
                <a:ea typeface="+mn-ea"/>
                <a:cs typeface="Tahoma"/>
              </a:rPr>
              <a:t>nurse</a:t>
            </a:r>
            <a:r>
              <a:rPr sz="907" spc="-26" dirty="0">
                <a:solidFill>
                  <a:srgbClr val="231F20"/>
                </a:solidFill>
                <a:latin typeface="Tahoma"/>
                <a:ea typeface="+mn-ea"/>
                <a:cs typeface="Tahoma"/>
              </a:rPr>
              <a:t>s</a:t>
            </a:r>
            <a:r>
              <a:rPr sz="907" spc="16" dirty="0">
                <a:solidFill>
                  <a:srgbClr val="231F20"/>
                </a:solidFill>
                <a:latin typeface="Tahoma"/>
                <a:ea typeface="+mn-ea"/>
                <a:cs typeface="Tahoma"/>
              </a:rPr>
              <a:t> </a:t>
            </a:r>
            <a:r>
              <a:rPr sz="907" spc="3" dirty="0">
                <a:solidFill>
                  <a:srgbClr val="231F20"/>
                </a:solidFill>
                <a:latin typeface="Tahoma"/>
                <a:ea typeface="+mn-ea"/>
                <a:cs typeface="Tahoma"/>
              </a:rPr>
              <a:t>an</a:t>
            </a:r>
            <a:r>
              <a:rPr sz="907" spc="-13" dirty="0">
                <a:solidFill>
                  <a:srgbClr val="231F20"/>
                </a:solidFill>
                <a:latin typeface="Tahoma"/>
                <a:ea typeface="+mn-ea"/>
                <a:cs typeface="Tahoma"/>
              </a:rPr>
              <a:t>d</a:t>
            </a:r>
            <a:r>
              <a:rPr sz="907" spc="16" dirty="0">
                <a:solidFill>
                  <a:srgbClr val="231F20"/>
                </a:solidFill>
                <a:latin typeface="Tahoma"/>
                <a:ea typeface="+mn-ea"/>
                <a:cs typeface="Tahoma"/>
              </a:rPr>
              <a:t> </a:t>
            </a:r>
            <a:r>
              <a:rPr sz="907" spc="3" dirty="0">
                <a:solidFill>
                  <a:srgbClr val="231F20"/>
                </a:solidFill>
                <a:latin typeface="Tahoma"/>
                <a:ea typeface="+mn-ea"/>
                <a:cs typeface="Tahoma"/>
              </a:rPr>
              <a:t>doctor</a:t>
            </a:r>
            <a:r>
              <a:rPr sz="907" spc="-13" dirty="0">
                <a:solidFill>
                  <a:srgbClr val="231F20"/>
                </a:solidFill>
                <a:latin typeface="Tahoma"/>
                <a:ea typeface="+mn-ea"/>
                <a:cs typeface="Tahoma"/>
              </a:rPr>
              <a:t>s</a:t>
            </a:r>
            <a:r>
              <a:rPr sz="907" spc="16" dirty="0">
                <a:solidFill>
                  <a:srgbClr val="231F20"/>
                </a:solidFill>
                <a:latin typeface="Tahoma"/>
                <a:ea typeface="+mn-ea"/>
                <a:cs typeface="Tahoma"/>
              </a:rPr>
              <a:t> </a:t>
            </a:r>
            <a:r>
              <a:rPr sz="907" dirty="0">
                <a:solidFill>
                  <a:srgbClr val="231F20"/>
                </a:solidFill>
                <a:latin typeface="Tahoma"/>
                <a:ea typeface="+mn-ea"/>
                <a:cs typeface="Tahoma"/>
              </a:rPr>
              <a:t>y</a:t>
            </a:r>
            <a:r>
              <a:rPr sz="907" spc="16" dirty="0">
                <a:solidFill>
                  <a:srgbClr val="231F20"/>
                </a:solidFill>
                <a:latin typeface="Tahoma"/>
                <a:ea typeface="+mn-ea"/>
                <a:cs typeface="Tahoma"/>
              </a:rPr>
              <a:t>ou </a:t>
            </a:r>
            <a:r>
              <a:rPr sz="907" spc="32" dirty="0">
                <a:solidFill>
                  <a:srgbClr val="231F20"/>
                </a:solidFill>
                <a:latin typeface="Gill Sans MT"/>
                <a:ea typeface="+mn-ea"/>
                <a:cs typeface="Gill Sans MT"/>
              </a:rPr>
              <a:t>d</a:t>
            </a:r>
            <a:r>
              <a:rPr sz="907" spc="19" dirty="0">
                <a:solidFill>
                  <a:srgbClr val="231F20"/>
                </a:solidFill>
                <a:latin typeface="Gill Sans MT"/>
                <a:ea typeface="+mn-ea"/>
                <a:cs typeface="Gill Sans MT"/>
              </a:rPr>
              <a:t>o</a:t>
            </a:r>
            <a:r>
              <a:rPr sz="907" dirty="0">
                <a:solidFill>
                  <a:srgbClr val="231F20"/>
                </a:solidFill>
                <a:latin typeface="Gill Sans MT"/>
                <a:ea typeface="+mn-ea"/>
                <a:cs typeface="Gill Sans MT"/>
              </a:rPr>
              <a:t> </a:t>
            </a:r>
            <a:r>
              <a:rPr sz="907" spc="16" dirty="0">
                <a:solidFill>
                  <a:srgbClr val="231F20"/>
                </a:solidFill>
                <a:latin typeface="Gill Sans MT"/>
                <a:ea typeface="+mn-ea"/>
                <a:cs typeface="Gill Sans MT"/>
              </a:rPr>
              <a:t>no</a:t>
            </a:r>
            <a:r>
              <a:rPr sz="907" dirty="0">
                <a:solidFill>
                  <a:srgbClr val="231F20"/>
                </a:solidFill>
                <a:latin typeface="Gill Sans MT"/>
                <a:ea typeface="+mn-ea"/>
                <a:cs typeface="Gill Sans MT"/>
              </a:rPr>
              <a:t>t </a:t>
            </a:r>
            <a:r>
              <a:rPr sz="907" spc="36" dirty="0">
                <a:solidFill>
                  <a:srgbClr val="231F20"/>
                </a:solidFill>
                <a:latin typeface="Gill Sans MT"/>
                <a:ea typeface="+mn-ea"/>
                <a:cs typeface="Gill Sans MT"/>
              </a:rPr>
              <a:t>kn</a:t>
            </a:r>
            <a:r>
              <a:rPr sz="907" spc="29" dirty="0">
                <a:solidFill>
                  <a:srgbClr val="231F20"/>
                </a:solidFill>
                <a:latin typeface="Gill Sans MT"/>
                <a:ea typeface="+mn-ea"/>
                <a:cs typeface="Gill Sans MT"/>
              </a:rPr>
              <a:t>o</a:t>
            </a:r>
            <a:r>
              <a:rPr sz="907" dirty="0">
                <a:solidFill>
                  <a:srgbClr val="231F20"/>
                </a:solidFill>
                <a:latin typeface="Gill Sans MT"/>
                <a:ea typeface="+mn-ea"/>
                <a:cs typeface="Gill Sans MT"/>
              </a:rPr>
              <a:t>w</a:t>
            </a:r>
            <a:r>
              <a:rPr sz="907" spc="49" dirty="0">
                <a:solidFill>
                  <a:srgbClr val="231F20"/>
                </a:solidFill>
                <a:latin typeface="Gill Sans MT"/>
                <a:ea typeface="+mn-ea"/>
                <a:cs typeface="Gill Sans MT"/>
              </a:rPr>
              <a:t>.</a:t>
            </a:r>
            <a:r>
              <a:rPr sz="907" spc="-84" dirty="0">
                <a:solidFill>
                  <a:srgbClr val="231F20"/>
                </a:solidFill>
                <a:latin typeface="Gill Sans MT"/>
                <a:ea typeface="+mn-ea"/>
                <a:cs typeface="Gill Sans MT"/>
              </a:rPr>
              <a:t> </a:t>
            </a:r>
            <a:r>
              <a:rPr sz="907" spc="-97" dirty="0">
                <a:solidFill>
                  <a:srgbClr val="231F20"/>
                </a:solidFill>
                <a:latin typeface="Gill Sans MT"/>
                <a:ea typeface="+mn-ea"/>
                <a:cs typeface="Gill Sans MT"/>
              </a:rPr>
              <a:t>Y</a:t>
            </a:r>
            <a:r>
              <a:rPr sz="907" spc="39" dirty="0">
                <a:solidFill>
                  <a:srgbClr val="231F20"/>
                </a:solidFill>
                <a:latin typeface="Gill Sans MT"/>
                <a:ea typeface="+mn-ea"/>
                <a:cs typeface="Gill Sans MT"/>
              </a:rPr>
              <a:t>o</a:t>
            </a:r>
            <a:r>
              <a:rPr sz="907" spc="23" dirty="0">
                <a:solidFill>
                  <a:srgbClr val="231F20"/>
                </a:solidFill>
                <a:latin typeface="Gill Sans MT"/>
                <a:ea typeface="+mn-ea"/>
                <a:cs typeface="Gill Sans MT"/>
              </a:rPr>
              <a:t>u</a:t>
            </a:r>
            <a:r>
              <a:rPr sz="907" dirty="0">
                <a:solidFill>
                  <a:srgbClr val="231F20"/>
                </a:solidFill>
                <a:latin typeface="Gill Sans MT"/>
                <a:ea typeface="+mn-ea"/>
                <a:cs typeface="Gill Sans MT"/>
              </a:rPr>
              <a:t> </a:t>
            </a:r>
            <a:r>
              <a:rPr sz="907" spc="23" dirty="0">
                <a:solidFill>
                  <a:srgbClr val="231F20"/>
                </a:solidFill>
                <a:latin typeface="Gill Sans MT"/>
                <a:ea typeface="+mn-ea"/>
                <a:cs typeface="Gill Sans MT"/>
              </a:rPr>
              <a:t>ar</a:t>
            </a:r>
            <a:r>
              <a:rPr sz="907" spc="6" dirty="0">
                <a:solidFill>
                  <a:srgbClr val="231F20"/>
                </a:solidFill>
                <a:latin typeface="Gill Sans MT"/>
                <a:ea typeface="+mn-ea"/>
                <a:cs typeface="Gill Sans MT"/>
              </a:rPr>
              <a:t>e</a:t>
            </a:r>
            <a:r>
              <a:rPr sz="907" dirty="0">
                <a:solidFill>
                  <a:srgbClr val="231F20"/>
                </a:solidFill>
                <a:latin typeface="Gill Sans MT"/>
                <a:ea typeface="+mn-ea"/>
                <a:cs typeface="Gill Sans MT"/>
              </a:rPr>
              <a:t> </a:t>
            </a:r>
            <a:r>
              <a:rPr sz="907" spc="39" dirty="0">
                <a:solidFill>
                  <a:srgbClr val="231F20"/>
                </a:solidFill>
                <a:latin typeface="Gill Sans MT"/>
                <a:ea typeface="+mn-ea"/>
                <a:cs typeface="Gill Sans MT"/>
              </a:rPr>
              <a:t>also</a:t>
            </a:r>
            <a:r>
              <a:rPr sz="907" dirty="0">
                <a:solidFill>
                  <a:srgbClr val="231F20"/>
                </a:solidFill>
                <a:latin typeface="Gill Sans MT"/>
                <a:ea typeface="+mn-ea"/>
                <a:cs typeface="Gill Sans MT"/>
              </a:rPr>
              <a:t> </a:t>
            </a:r>
            <a:r>
              <a:rPr sz="907" spc="23" dirty="0">
                <a:solidFill>
                  <a:srgbClr val="231F20"/>
                </a:solidFill>
                <a:latin typeface="Gill Sans MT"/>
                <a:ea typeface="+mn-ea"/>
                <a:cs typeface="Gill Sans MT"/>
              </a:rPr>
              <a:t>a</a:t>
            </a:r>
            <a:r>
              <a:rPr sz="907" spc="3" dirty="0">
                <a:solidFill>
                  <a:srgbClr val="231F20"/>
                </a:solidFill>
                <a:latin typeface="Gill Sans MT"/>
                <a:ea typeface="+mn-ea"/>
                <a:cs typeface="Gill Sans MT"/>
              </a:rPr>
              <a:t>t</a:t>
            </a:r>
            <a:r>
              <a:rPr sz="907" dirty="0">
                <a:solidFill>
                  <a:srgbClr val="231F20"/>
                </a:solidFill>
                <a:latin typeface="Gill Sans MT"/>
                <a:ea typeface="+mn-ea"/>
                <a:cs typeface="Gill Sans MT"/>
              </a:rPr>
              <a:t> </a:t>
            </a:r>
            <a:r>
              <a:rPr sz="907" spc="16" dirty="0">
                <a:solidFill>
                  <a:srgbClr val="231F20"/>
                </a:solidFill>
                <a:latin typeface="Gill Sans MT"/>
                <a:ea typeface="+mn-ea"/>
                <a:cs typeface="Gill Sans MT"/>
              </a:rPr>
              <a:t>greate</a:t>
            </a:r>
            <a:r>
              <a:rPr sz="907" dirty="0">
                <a:solidFill>
                  <a:srgbClr val="231F20"/>
                </a:solidFill>
                <a:latin typeface="Gill Sans MT"/>
                <a:ea typeface="+mn-ea"/>
                <a:cs typeface="Gill Sans MT"/>
              </a:rPr>
              <a:t>r </a:t>
            </a:r>
            <a:r>
              <a:rPr sz="907" spc="16" dirty="0">
                <a:solidFill>
                  <a:srgbClr val="231F20"/>
                </a:solidFill>
                <a:latin typeface="Gill Sans MT"/>
                <a:ea typeface="+mn-ea"/>
                <a:cs typeface="Gill Sans MT"/>
              </a:rPr>
              <a:t>ris</a:t>
            </a:r>
            <a:r>
              <a:rPr sz="907" spc="3" dirty="0">
                <a:solidFill>
                  <a:srgbClr val="231F20"/>
                </a:solidFill>
                <a:latin typeface="Gill Sans MT"/>
                <a:ea typeface="+mn-ea"/>
                <a:cs typeface="Gill Sans MT"/>
              </a:rPr>
              <a:t>k</a:t>
            </a:r>
            <a:r>
              <a:rPr sz="907" dirty="0">
                <a:solidFill>
                  <a:srgbClr val="231F20"/>
                </a:solidFill>
                <a:latin typeface="Gill Sans MT"/>
                <a:ea typeface="+mn-ea"/>
                <a:cs typeface="Gill Sans MT"/>
              </a:rPr>
              <a:t> </a:t>
            </a:r>
            <a:r>
              <a:rPr sz="907" spc="3" dirty="0">
                <a:solidFill>
                  <a:srgbClr val="231F20"/>
                </a:solidFill>
                <a:latin typeface="Gill Sans MT"/>
                <a:ea typeface="+mn-ea"/>
                <a:cs typeface="Gill Sans MT"/>
              </a:rPr>
              <a:t>fo</a:t>
            </a:r>
            <a:r>
              <a:rPr sz="907" spc="-13" dirty="0">
                <a:solidFill>
                  <a:srgbClr val="231F20"/>
                </a:solidFill>
                <a:latin typeface="Gill Sans MT"/>
                <a:ea typeface="+mn-ea"/>
                <a:cs typeface="Gill Sans MT"/>
              </a:rPr>
              <a:t>r</a:t>
            </a:r>
            <a:r>
              <a:rPr sz="907" dirty="0">
                <a:solidFill>
                  <a:srgbClr val="231F20"/>
                </a:solidFill>
                <a:latin typeface="Gill Sans MT"/>
                <a:ea typeface="+mn-ea"/>
                <a:cs typeface="Gill Sans MT"/>
              </a:rPr>
              <a:t> </a:t>
            </a:r>
            <a:r>
              <a:rPr sz="907" spc="42" dirty="0">
                <a:solidFill>
                  <a:srgbClr val="231F20"/>
                </a:solidFill>
                <a:latin typeface="Gill Sans MT"/>
                <a:ea typeface="+mn-ea"/>
                <a:cs typeface="Gill Sans MT"/>
              </a:rPr>
              <a:t>ski</a:t>
            </a:r>
            <a:r>
              <a:rPr sz="907" spc="36" dirty="0">
                <a:solidFill>
                  <a:srgbClr val="231F20"/>
                </a:solidFill>
                <a:latin typeface="Gill Sans MT"/>
                <a:ea typeface="+mn-ea"/>
                <a:cs typeface="Gill Sans MT"/>
              </a:rPr>
              <a:t>n</a:t>
            </a:r>
            <a:r>
              <a:rPr sz="907" dirty="0">
                <a:solidFill>
                  <a:srgbClr val="231F20"/>
                </a:solidFill>
                <a:latin typeface="Gill Sans MT"/>
                <a:ea typeface="+mn-ea"/>
                <a:cs typeface="Gill Sans MT"/>
              </a:rPr>
              <a:t> </a:t>
            </a:r>
            <a:r>
              <a:rPr sz="907" spc="32" dirty="0">
                <a:solidFill>
                  <a:srgbClr val="231F20"/>
                </a:solidFill>
                <a:latin typeface="Gill Sans MT"/>
                <a:ea typeface="+mn-ea"/>
                <a:cs typeface="Gill Sans MT"/>
              </a:rPr>
              <a:t>breakd</a:t>
            </a:r>
            <a:r>
              <a:rPr sz="907" spc="26" dirty="0">
                <a:solidFill>
                  <a:srgbClr val="231F20"/>
                </a:solidFill>
                <a:latin typeface="Gill Sans MT"/>
                <a:ea typeface="+mn-ea"/>
                <a:cs typeface="Gill Sans MT"/>
              </a:rPr>
              <a:t>o</a:t>
            </a:r>
            <a:r>
              <a:rPr sz="907" spc="68" dirty="0">
                <a:solidFill>
                  <a:srgbClr val="231F20"/>
                </a:solidFill>
                <a:latin typeface="Gill Sans MT"/>
                <a:ea typeface="+mn-ea"/>
                <a:cs typeface="Gill Sans MT"/>
              </a:rPr>
              <a:t>wn,</a:t>
            </a:r>
            <a:r>
              <a:rPr sz="907" spc="45" dirty="0">
                <a:solidFill>
                  <a:srgbClr val="231F20"/>
                </a:solidFill>
                <a:latin typeface="Gill Sans MT"/>
                <a:ea typeface="+mn-ea"/>
                <a:cs typeface="Gill Sans MT"/>
              </a:rPr>
              <a:t> </a:t>
            </a:r>
            <a:r>
              <a:rPr sz="907" dirty="0">
                <a:solidFill>
                  <a:srgbClr val="231F20"/>
                </a:solidFill>
                <a:latin typeface="Tahoma"/>
                <a:ea typeface="+mn-ea"/>
                <a:cs typeface="Tahoma"/>
              </a:rPr>
              <a:t>exposur</a:t>
            </a:r>
            <a:r>
              <a:rPr sz="907" spc="-16" dirty="0">
                <a:solidFill>
                  <a:srgbClr val="231F20"/>
                </a:solidFill>
                <a:latin typeface="Tahoma"/>
                <a:ea typeface="+mn-ea"/>
                <a:cs typeface="Tahoma"/>
              </a:rPr>
              <a:t>e</a:t>
            </a:r>
            <a:r>
              <a:rPr sz="907" spc="16" dirty="0">
                <a:solidFill>
                  <a:srgbClr val="231F20"/>
                </a:solidFill>
                <a:latin typeface="Tahoma"/>
                <a:ea typeface="+mn-ea"/>
                <a:cs typeface="Tahoma"/>
              </a:rPr>
              <a:t> </a:t>
            </a:r>
            <a:r>
              <a:rPr sz="907" dirty="0">
                <a:solidFill>
                  <a:srgbClr val="231F20"/>
                </a:solidFill>
                <a:latin typeface="Tahoma"/>
                <a:ea typeface="+mn-ea"/>
                <a:cs typeface="Tahoma"/>
              </a:rPr>
              <a:t>t</a:t>
            </a:r>
            <a:r>
              <a:rPr sz="907" spc="-26" dirty="0">
                <a:solidFill>
                  <a:srgbClr val="231F20"/>
                </a:solidFill>
                <a:latin typeface="Tahoma"/>
                <a:ea typeface="+mn-ea"/>
                <a:cs typeface="Tahoma"/>
              </a:rPr>
              <a:t>o</a:t>
            </a:r>
            <a:r>
              <a:rPr sz="907" spc="16" dirty="0">
                <a:solidFill>
                  <a:srgbClr val="231F20"/>
                </a:solidFill>
                <a:latin typeface="Tahoma"/>
                <a:ea typeface="+mn-ea"/>
                <a:cs typeface="Tahoma"/>
              </a:rPr>
              <a:t> </a:t>
            </a:r>
            <a:r>
              <a:rPr sz="907" spc="10" dirty="0">
                <a:solidFill>
                  <a:srgbClr val="231F20"/>
                </a:solidFill>
                <a:latin typeface="Tahoma"/>
                <a:ea typeface="+mn-ea"/>
                <a:cs typeface="Tahoma"/>
              </a:rPr>
              <a:t>infection</a:t>
            </a:r>
            <a:r>
              <a:rPr sz="907" spc="-6" dirty="0">
                <a:solidFill>
                  <a:srgbClr val="231F20"/>
                </a:solidFill>
                <a:latin typeface="Tahoma"/>
                <a:ea typeface="+mn-ea"/>
                <a:cs typeface="Tahoma"/>
              </a:rPr>
              <a:t>s</a:t>
            </a:r>
            <a:r>
              <a:rPr sz="907" spc="16" dirty="0">
                <a:solidFill>
                  <a:srgbClr val="231F20"/>
                </a:solidFill>
                <a:latin typeface="Tahoma"/>
                <a:ea typeface="+mn-ea"/>
                <a:cs typeface="Tahoma"/>
              </a:rPr>
              <a:t> </a:t>
            </a:r>
            <a:r>
              <a:rPr sz="907" spc="3" dirty="0">
                <a:solidFill>
                  <a:srgbClr val="231F20"/>
                </a:solidFill>
                <a:latin typeface="Tahoma"/>
                <a:ea typeface="+mn-ea"/>
                <a:cs typeface="Tahoma"/>
              </a:rPr>
              <a:t>o</a:t>
            </a:r>
            <a:r>
              <a:rPr sz="907" spc="-6" dirty="0">
                <a:solidFill>
                  <a:srgbClr val="231F20"/>
                </a:solidFill>
                <a:latin typeface="Tahoma"/>
                <a:ea typeface="+mn-ea"/>
                <a:cs typeface="Tahoma"/>
              </a:rPr>
              <a:t>r</a:t>
            </a:r>
            <a:r>
              <a:rPr sz="907" spc="16" dirty="0">
                <a:solidFill>
                  <a:srgbClr val="231F20"/>
                </a:solidFill>
                <a:latin typeface="Tahoma"/>
                <a:ea typeface="+mn-ea"/>
                <a:cs typeface="Tahoma"/>
              </a:rPr>
              <a:t> fallin</a:t>
            </a:r>
            <a:r>
              <a:rPr sz="907" spc="3" dirty="0">
                <a:solidFill>
                  <a:srgbClr val="231F20"/>
                </a:solidFill>
                <a:latin typeface="Tahoma"/>
                <a:ea typeface="+mn-ea"/>
                <a:cs typeface="Tahoma"/>
              </a:rPr>
              <a:t>g</a:t>
            </a:r>
            <a:r>
              <a:rPr sz="907" spc="16" dirty="0">
                <a:solidFill>
                  <a:srgbClr val="231F20"/>
                </a:solidFill>
                <a:latin typeface="Tahoma"/>
                <a:ea typeface="+mn-ea"/>
                <a:cs typeface="Tahoma"/>
              </a:rPr>
              <a:t> </a:t>
            </a:r>
            <a:r>
              <a:rPr sz="907" spc="26" dirty="0">
                <a:solidFill>
                  <a:srgbClr val="231F20"/>
                </a:solidFill>
                <a:latin typeface="Tahoma"/>
                <a:ea typeface="+mn-ea"/>
                <a:cs typeface="Tahoma"/>
              </a:rPr>
              <a:t>i</a:t>
            </a:r>
            <a:r>
              <a:rPr sz="907" spc="23" dirty="0">
                <a:solidFill>
                  <a:srgbClr val="231F20"/>
                </a:solidFill>
                <a:latin typeface="Tahoma"/>
                <a:ea typeface="+mn-ea"/>
                <a:cs typeface="Tahoma"/>
              </a:rPr>
              <a:t>n</a:t>
            </a:r>
            <a:r>
              <a:rPr sz="907" spc="16" dirty="0">
                <a:solidFill>
                  <a:srgbClr val="231F20"/>
                </a:solidFill>
                <a:latin typeface="Tahoma"/>
                <a:ea typeface="+mn-ea"/>
                <a:cs typeface="Tahoma"/>
              </a:rPr>
              <a:t> </a:t>
            </a:r>
            <a:r>
              <a:rPr sz="907" dirty="0">
                <a:solidFill>
                  <a:srgbClr val="231F20"/>
                </a:solidFill>
                <a:latin typeface="Tahoma"/>
                <a:ea typeface="+mn-ea"/>
                <a:cs typeface="Tahoma"/>
              </a:rPr>
              <a:t>a</a:t>
            </a:r>
            <a:r>
              <a:rPr sz="907" spc="-16" dirty="0">
                <a:solidFill>
                  <a:srgbClr val="231F20"/>
                </a:solidFill>
                <a:latin typeface="Tahoma"/>
                <a:ea typeface="+mn-ea"/>
                <a:cs typeface="Tahoma"/>
              </a:rPr>
              <a:t>n</a:t>
            </a:r>
            <a:r>
              <a:rPr sz="907" spc="16" dirty="0">
                <a:solidFill>
                  <a:srgbClr val="231F20"/>
                </a:solidFill>
                <a:latin typeface="Tahoma"/>
                <a:ea typeface="+mn-ea"/>
                <a:cs typeface="Tahoma"/>
              </a:rPr>
              <a:t> unfamilia</a:t>
            </a:r>
            <a:r>
              <a:rPr sz="907" dirty="0">
                <a:solidFill>
                  <a:srgbClr val="231F20"/>
                </a:solidFill>
                <a:latin typeface="Tahoma"/>
                <a:ea typeface="+mn-ea"/>
                <a:cs typeface="Tahoma"/>
              </a:rPr>
              <a:t>r</a:t>
            </a:r>
            <a:r>
              <a:rPr sz="907" spc="16" dirty="0">
                <a:solidFill>
                  <a:srgbClr val="231F20"/>
                </a:solidFill>
                <a:latin typeface="Tahoma"/>
                <a:ea typeface="+mn-ea"/>
                <a:cs typeface="Tahoma"/>
              </a:rPr>
              <a:t> place</a:t>
            </a:r>
            <a:r>
              <a:rPr sz="907" dirty="0">
                <a:solidFill>
                  <a:srgbClr val="231F20"/>
                </a:solidFill>
                <a:latin typeface="Tahoma"/>
                <a:ea typeface="+mn-ea"/>
                <a:cs typeface="Tahoma"/>
              </a:rPr>
              <a:t>.</a:t>
            </a:r>
            <a:r>
              <a:rPr sz="907" spc="-68" dirty="0">
                <a:solidFill>
                  <a:srgbClr val="231F20"/>
                </a:solidFill>
                <a:latin typeface="Tahoma"/>
                <a:ea typeface="+mn-ea"/>
                <a:cs typeface="Tahoma"/>
              </a:rPr>
              <a:t> </a:t>
            </a:r>
            <a:r>
              <a:rPr sz="907" spc="-71" dirty="0">
                <a:solidFill>
                  <a:srgbClr val="231F20"/>
                </a:solidFill>
                <a:latin typeface="Tahoma"/>
                <a:ea typeface="+mn-ea"/>
                <a:cs typeface="Tahoma"/>
              </a:rPr>
              <a:t>Y</a:t>
            </a:r>
            <a:r>
              <a:rPr sz="907" spc="16" dirty="0">
                <a:solidFill>
                  <a:srgbClr val="231F20"/>
                </a:solidFill>
                <a:latin typeface="Tahoma"/>
                <a:ea typeface="+mn-ea"/>
                <a:cs typeface="Tahoma"/>
              </a:rPr>
              <a:t>ou </a:t>
            </a:r>
            <a:r>
              <a:rPr sz="907" spc="-10" dirty="0">
                <a:solidFill>
                  <a:srgbClr val="231F20"/>
                </a:solidFill>
                <a:latin typeface="Tahoma"/>
                <a:ea typeface="+mn-ea"/>
                <a:cs typeface="Tahoma"/>
              </a:rPr>
              <a:t>m</a:t>
            </a:r>
            <a:r>
              <a:rPr sz="907" spc="-26" dirty="0">
                <a:solidFill>
                  <a:srgbClr val="231F20"/>
                </a:solidFill>
                <a:latin typeface="Tahoma"/>
                <a:ea typeface="+mn-ea"/>
                <a:cs typeface="Tahoma"/>
              </a:rPr>
              <a:t>a</a:t>
            </a:r>
            <a:r>
              <a:rPr sz="907" dirty="0">
                <a:solidFill>
                  <a:srgbClr val="231F20"/>
                </a:solidFill>
                <a:latin typeface="Tahoma"/>
                <a:ea typeface="+mn-ea"/>
                <a:cs typeface="Tahoma"/>
              </a:rPr>
              <a:t>y</a:t>
            </a:r>
            <a:r>
              <a:rPr sz="907" spc="-10" dirty="0">
                <a:solidFill>
                  <a:srgbClr val="231F20"/>
                </a:solidFill>
                <a:latin typeface="Tahoma"/>
                <a:ea typeface="+mn-ea"/>
                <a:cs typeface="Tahoma"/>
              </a:rPr>
              <a:t> </a:t>
            </a:r>
            <a:r>
              <a:rPr sz="907" spc="3" dirty="0">
                <a:solidFill>
                  <a:srgbClr val="231F20"/>
                </a:solidFill>
                <a:latin typeface="Tahoma"/>
                <a:ea typeface="+mn-ea"/>
                <a:cs typeface="Tahoma"/>
              </a:rPr>
              <a:t>fee</a:t>
            </a:r>
            <a:r>
              <a:rPr sz="907" spc="-6" dirty="0">
                <a:solidFill>
                  <a:srgbClr val="231F20"/>
                </a:solidFill>
                <a:latin typeface="Tahoma"/>
                <a:ea typeface="+mn-ea"/>
                <a:cs typeface="Tahoma"/>
              </a:rPr>
              <a:t>l</a:t>
            </a:r>
            <a:r>
              <a:rPr sz="907" spc="-10" dirty="0">
                <a:solidFill>
                  <a:srgbClr val="231F20"/>
                </a:solidFill>
                <a:latin typeface="Tahoma"/>
                <a:ea typeface="+mn-ea"/>
                <a:cs typeface="Tahoma"/>
              </a:rPr>
              <a:t> </a:t>
            </a:r>
            <a:r>
              <a:rPr sz="907" dirty="0">
                <a:solidFill>
                  <a:srgbClr val="231F20"/>
                </a:solidFill>
                <a:latin typeface="Tahoma"/>
                <a:ea typeface="+mn-ea"/>
                <a:cs typeface="Tahoma"/>
              </a:rPr>
              <a:t>mor</a:t>
            </a:r>
            <a:r>
              <a:rPr sz="907" spc="-16" dirty="0">
                <a:solidFill>
                  <a:srgbClr val="231F20"/>
                </a:solidFill>
                <a:latin typeface="Tahoma"/>
                <a:ea typeface="+mn-ea"/>
                <a:cs typeface="Tahoma"/>
              </a:rPr>
              <a:t>e</a:t>
            </a:r>
            <a:r>
              <a:rPr sz="907" spc="-10" dirty="0">
                <a:solidFill>
                  <a:srgbClr val="231F20"/>
                </a:solidFill>
                <a:latin typeface="Tahoma"/>
                <a:ea typeface="+mn-ea"/>
                <a:cs typeface="Tahoma"/>
              </a:rPr>
              <a:t> </a:t>
            </a:r>
            <a:r>
              <a:rPr sz="907" spc="6" dirty="0">
                <a:solidFill>
                  <a:srgbClr val="231F20"/>
                </a:solidFill>
                <a:latin typeface="Tahoma"/>
                <a:ea typeface="+mn-ea"/>
                <a:cs typeface="Tahoma"/>
              </a:rPr>
              <a:t>comfortabl</a:t>
            </a:r>
            <a:r>
              <a:rPr sz="907" spc="-10" dirty="0">
                <a:solidFill>
                  <a:srgbClr val="231F20"/>
                </a:solidFill>
                <a:latin typeface="Tahoma"/>
                <a:ea typeface="+mn-ea"/>
                <a:cs typeface="Tahoma"/>
              </a:rPr>
              <a:t>e </a:t>
            </a:r>
            <a:r>
              <a:rPr sz="907" spc="-23" dirty="0">
                <a:solidFill>
                  <a:srgbClr val="231F20"/>
                </a:solidFill>
                <a:latin typeface="Tahoma"/>
                <a:ea typeface="+mn-ea"/>
                <a:cs typeface="Tahoma"/>
              </a:rPr>
              <a:t>st</a:t>
            </a:r>
            <a:r>
              <a:rPr sz="907" spc="-65" dirty="0">
                <a:solidFill>
                  <a:srgbClr val="231F20"/>
                </a:solidFill>
                <a:latin typeface="Tahoma"/>
                <a:ea typeface="+mn-ea"/>
                <a:cs typeface="Tahoma"/>
              </a:rPr>
              <a:t>a</a:t>
            </a:r>
            <a:r>
              <a:rPr sz="907" spc="10" dirty="0">
                <a:solidFill>
                  <a:srgbClr val="231F20"/>
                </a:solidFill>
                <a:latin typeface="Tahoma"/>
                <a:ea typeface="+mn-ea"/>
                <a:cs typeface="Tahoma"/>
              </a:rPr>
              <a:t>yin</a:t>
            </a:r>
            <a:r>
              <a:rPr sz="907" spc="-6" dirty="0">
                <a:solidFill>
                  <a:srgbClr val="231F20"/>
                </a:solidFill>
                <a:latin typeface="Tahoma"/>
                <a:ea typeface="+mn-ea"/>
                <a:cs typeface="Tahoma"/>
              </a:rPr>
              <a:t>g</a:t>
            </a:r>
            <a:r>
              <a:rPr sz="907" spc="-10" dirty="0">
                <a:solidFill>
                  <a:srgbClr val="231F20"/>
                </a:solidFill>
                <a:latin typeface="Tahoma"/>
                <a:ea typeface="+mn-ea"/>
                <a:cs typeface="Tahoma"/>
              </a:rPr>
              <a:t> </a:t>
            </a:r>
            <a:r>
              <a:rPr sz="907" spc="-6" dirty="0">
                <a:solidFill>
                  <a:srgbClr val="231F20"/>
                </a:solidFill>
                <a:latin typeface="Tahoma"/>
                <a:ea typeface="+mn-ea"/>
                <a:cs typeface="Tahoma"/>
              </a:rPr>
              <a:t>her</a:t>
            </a:r>
            <a:r>
              <a:rPr sz="907" spc="-26" dirty="0">
                <a:solidFill>
                  <a:srgbClr val="231F20"/>
                </a:solidFill>
                <a:latin typeface="Tahoma"/>
                <a:ea typeface="+mn-ea"/>
                <a:cs typeface="Tahoma"/>
              </a:rPr>
              <a:t>e</a:t>
            </a:r>
            <a:r>
              <a:rPr sz="907" spc="-10" dirty="0">
                <a:solidFill>
                  <a:srgbClr val="231F20"/>
                </a:solidFill>
                <a:latin typeface="Tahoma"/>
                <a:ea typeface="+mn-ea"/>
                <a:cs typeface="Tahoma"/>
              </a:rPr>
              <a:t> </a:t>
            </a:r>
            <a:r>
              <a:rPr sz="907" spc="3" dirty="0">
                <a:solidFill>
                  <a:srgbClr val="231F20"/>
                </a:solidFill>
                <a:latin typeface="Tahoma"/>
                <a:ea typeface="+mn-ea"/>
                <a:cs typeface="Tahoma"/>
              </a:rPr>
              <a:t>an</a:t>
            </a:r>
            <a:r>
              <a:rPr sz="907" spc="-13" dirty="0">
                <a:solidFill>
                  <a:srgbClr val="231F20"/>
                </a:solidFill>
                <a:latin typeface="Tahoma"/>
                <a:ea typeface="+mn-ea"/>
                <a:cs typeface="Tahoma"/>
              </a:rPr>
              <a:t>d</a:t>
            </a:r>
            <a:r>
              <a:rPr sz="907" spc="-10" dirty="0">
                <a:solidFill>
                  <a:srgbClr val="231F20"/>
                </a:solidFill>
                <a:latin typeface="Tahoma"/>
                <a:ea typeface="+mn-ea"/>
                <a:cs typeface="Tahoma"/>
              </a:rPr>
              <a:t> </a:t>
            </a:r>
            <a:r>
              <a:rPr sz="907" spc="6" dirty="0">
                <a:solidFill>
                  <a:srgbClr val="231F20"/>
                </a:solidFill>
                <a:latin typeface="Tahoma"/>
                <a:ea typeface="+mn-ea"/>
                <a:cs typeface="Tahoma"/>
              </a:rPr>
              <a:t>bein</a:t>
            </a:r>
            <a:r>
              <a:rPr sz="907" spc="-13" dirty="0">
                <a:solidFill>
                  <a:srgbClr val="231F20"/>
                </a:solidFill>
                <a:latin typeface="Tahoma"/>
                <a:ea typeface="+mn-ea"/>
                <a:cs typeface="Tahoma"/>
              </a:rPr>
              <a:t>g</a:t>
            </a:r>
            <a:r>
              <a:rPr sz="907" spc="-10" dirty="0">
                <a:solidFill>
                  <a:srgbClr val="231F20"/>
                </a:solidFill>
                <a:latin typeface="Tahoma"/>
                <a:ea typeface="+mn-ea"/>
                <a:cs typeface="Tahoma"/>
              </a:rPr>
              <a:t> </a:t>
            </a:r>
            <a:r>
              <a:rPr sz="907" spc="6" dirty="0">
                <a:solidFill>
                  <a:srgbClr val="231F20"/>
                </a:solidFill>
                <a:latin typeface="Tahoma"/>
                <a:ea typeface="+mn-ea"/>
                <a:cs typeface="Tahoma"/>
              </a:rPr>
              <a:t>care</a:t>
            </a:r>
            <a:r>
              <a:rPr sz="907" spc="-13" dirty="0">
                <a:solidFill>
                  <a:srgbClr val="231F20"/>
                </a:solidFill>
                <a:latin typeface="Tahoma"/>
                <a:ea typeface="+mn-ea"/>
                <a:cs typeface="Tahoma"/>
              </a:rPr>
              <a:t>d</a:t>
            </a:r>
            <a:r>
              <a:rPr sz="907" spc="-10" dirty="0">
                <a:solidFill>
                  <a:srgbClr val="231F20"/>
                </a:solidFill>
                <a:latin typeface="Tahoma"/>
                <a:ea typeface="+mn-ea"/>
                <a:cs typeface="Tahoma"/>
              </a:rPr>
              <a:t> </a:t>
            </a:r>
            <a:r>
              <a:rPr sz="907" spc="-3" dirty="0">
                <a:solidFill>
                  <a:srgbClr val="231F20"/>
                </a:solidFill>
                <a:latin typeface="Tahoma"/>
                <a:ea typeface="+mn-ea"/>
                <a:cs typeface="Tahoma"/>
              </a:rPr>
              <a:t>for</a:t>
            </a:r>
            <a:r>
              <a:rPr sz="907" dirty="0">
                <a:solidFill>
                  <a:srgbClr val="231F20"/>
                </a:solidFill>
                <a:latin typeface="Tahoma"/>
                <a:ea typeface="+mn-ea"/>
                <a:cs typeface="Tahoma"/>
              </a:rPr>
              <a:t> </a:t>
            </a:r>
            <a:r>
              <a:rPr sz="907" spc="49" dirty="0">
                <a:solidFill>
                  <a:srgbClr val="231F20"/>
                </a:solidFill>
                <a:latin typeface="Gill Sans MT"/>
                <a:ea typeface="+mn-ea"/>
                <a:cs typeface="Gill Sans MT"/>
              </a:rPr>
              <a:t>b</a:t>
            </a:r>
            <a:r>
              <a:rPr sz="907" spc="55" dirty="0">
                <a:solidFill>
                  <a:srgbClr val="231F20"/>
                </a:solidFill>
                <a:latin typeface="Gill Sans MT"/>
                <a:ea typeface="+mn-ea"/>
                <a:cs typeface="Gill Sans MT"/>
              </a:rPr>
              <a:t>y</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26" dirty="0">
                <a:solidFill>
                  <a:srgbClr val="231F20"/>
                </a:solidFill>
                <a:latin typeface="Gill Sans MT"/>
                <a:ea typeface="+mn-ea"/>
                <a:cs typeface="Gill Sans MT"/>
              </a:rPr>
              <a:t>staf</a:t>
            </a:r>
            <a:r>
              <a:rPr sz="907" spc="6" dirty="0">
                <a:solidFill>
                  <a:srgbClr val="231F20"/>
                </a:solidFill>
                <a:latin typeface="Gill Sans MT"/>
                <a:ea typeface="+mn-ea"/>
                <a:cs typeface="Gill Sans MT"/>
              </a:rPr>
              <a:t>f</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52" dirty="0">
                <a:solidFill>
                  <a:srgbClr val="231F20"/>
                </a:solidFill>
                <a:latin typeface="Gill Sans MT"/>
                <a:ea typeface="+mn-ea"/>
                <a:cs typeface="Gill Sans MT"/>
              </a:rPr>
              <a:t>w</a:t>
            </a:r>
            <a:r>
              <a:rPr sz="907" spc="39" dirty="0">
                <a:solidFill>
                  <a:srgbClr val="231F20"/>
                </a:solidFill>
                <a:latin typeface="Gill Sans MT"/>
                <a:ea typeface="+mn-ea"/>
                <a:cs typeface="Gill Sans MT"/>
              </a:rPr>
              <a:t>h</a:t>
            </a:r>
            <a:r>
              <a:rPr sz="907" spc="23" dirty="0">
                <a:solidFill>
                  <a:srgbClr val="231F20"/>
                </a:solidFill>
                <a:latin typeface="Gill Sans MT"/>
                <a:ea typeface="+mn-ea"/>
                <a:cs typeface="Gill Sans MT"/>
              </a:rPr>
              <a:t>o</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36" dirty="0">
                <a:solidFill>
                  <a:srgbClr val="231F20"/>
                </a:solidFill>
                <a:latin typeface="Gill Sans MT"/>
                <a:ea typeface="+mn-ea"/>
                <a:cs typeface="Gill Sans MT"/>
              </a:rPr>
              <a:t>kn</a:t>
            </a:r>
            <a:r>
              <a:rPr sz="907" spc="29" dirty="0">
                <a:solidFill>
                  <a:srgbClr val="231F20"/>
                </a:solidFill>
                <a:latin typeface="Gill Sans MT"/>
                <a:ea typeface="+mn-ea"/>
                <a:cs typeface="Gill Sans MT"/>
              </a:rPr>
              <a:t>o</a:t>
            </a:r>
            <a:r>
              <a:rPr sz="907" spc="52" dirty="0">
                <a:solidFill>
                  <a:srgbClr val="231F20"/>
                </a:solidFill>
                <a:latin typeface="Gill Sans MT"/>
                <a:ea typeface="+mn-ea"/>
                <a:cs typeface="Gill Sans MT"/>
              </a:rPr>
              <a:t>w</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55" dirty="0">
                <a:solidFill>
                  <a:srgbClr val="231F20"/>
                </a:solidFill>
                <a:latin typeface="Gill Sans MT"/>
                <a:ea typeface="+mn-ea"/>
                <a:cs typeface="Gill Sans MT"/>
              </a:rPr>
              <a:t>y</a:t>
            </a:r>
            <a:r>
              <a:rPr sz="907" spc="58" dirty="0">
                <a:solidFill>
                  <a:srgbClr val="231F20"/>
                </a:solidFill>
                <a:latin typeface="Gill Sans MT"/>
                <a:ea typeface="+mn-ea"/>
                <a:cs typeface="Gill Sans MT"/>
              </a:rPr>
              <a:t>ou</a:t>
            </a:r>
            <a:r>
              <a:rPr sz="907" spc="16" dirty="0">
                <a:solidFill>
                  <a:srgbClr val="231F20"/>
                </a:solidFill>
                <a:latin typeface="Gill Sans MT"/>
                <a:ea typeface="+mn-ea"/>
                <a:cs typeface="Gill Sans MT"/>
              </a:rPr>
              <a:t>.</a:t>
            </a:r>
            <a:r>
              <a:rPr sz="907" spc="87" dirty="0">
                <a:solidFill>
                  <a:srgbClr val="231F20"/>
                </a:solidFill>
                <a:latin typeface="Gill Sans MT"/>
                <a:ea typeface="+mn-ea"/>
                <a:cs typeface="Gill Sans MT"/>
              </a:rPr>
              <a:t> </a:t>
            </a:r>
            <a:r>
              <a:rPr sz="907" spc="-97" dirty="0">
                <a:solidFill>
                  <a:srgbClr val="231F20"/>
                </a:solidFill>
                <a:latin typeface="Gill Sans MT"/>
                <a:ea typeface="+mn-ea"/>
                <a:cs typeface="Gill Sans MT"/>
              </a:rPr>
              <a:t>Y</a:t>
            </a:r>
            <a:r>
              <a:rPr sz="907" spc="39" dirty="0">
                <a:solidFill>
                  <a:srgbClr val="231F20"/>
                </a:solidFill>
                <a:latin typeface="Gill Sans MT"/>
                <a:ea typeface="+mn-ea"/>
                <a:cs typeface="Gill Sans MT"/>
              </a:rPr>
              <a:t>o</a:t>
            </a:r>
            <a:r>
              <a:rPr sz="907" spc="23" dirty="0">
                <a:solidFill>
                  <a:srgbClr val="231F20"/>
                </a:solidFill>
                <a:latin typeface="Gill Sans MT"/>
                <a:ea typeface="+mn-ea"/>
                <a:cs typeface="Gill Sans MT"/>
              </a:rPr>
              <a:t>u</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45" dirty="0">
                <a:solidFill>
                  <a:srgbClr val="231F20"/>
                </a:solidFill>
                <a:latin typeface="Gill Sans MT"/>
                <a:ea typeface="+mn-ea"/>
                <a:cs typeface="Gill Sans MT"/>
              </a:rPr>
              <a:t>shoul</a:t>
            </a:r>
            <a:r>
              <a:rPr sz="907" spc="36" dirty="0">
                <a:solidFill>
                  <a:srgbClr val="231F20"/>
                </a:solidFill>
                <a:latin typeface="Gill Sans MT"/>
                <a:ea typeface="+mn-ea"/>
                <a:cs typeface="Gill Sans MT"/>
              </a:rPr>
              <a:t>d</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49" dirty="0">
                <a:solidFill>
                  <a:srgbClr val="231F20"/>
                </a:solidFill>
                <a:latin typeface="Gill Sans MT"/>
                <a:ea typeface="+mn-ea"/>
                <a:cs typeface="Gill Sans MT"/>
              </a:rPr>
              <a:t>carefull</a:t>
            </a:r>
            <a:r>
              <a:rPr sz="907" spc="39" dirty="0">
                <a:solidFill>
                  <a:srgbClr val="231F20"/>
                </a:solidFill>
                <a:latin typeface="Gill Sans MT"/>
                <a:ea typeface="+mn-ea"/>
                <a:cs typeface="Gill Sans MT"/>
              </a:rPr>
              <a:t>y</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36" dirty="0">
                <a:solidFill>
                  <a:srgbClr val="231F20"/>
                </a:solidFill>
                <a:latin typeface="Gill Sans MT"/>
                <a:ea typeface="+mn-ea"/>
                <a:cs typeface="Gill Sans MT"/>
              </a:rPr>
              <a:t>conside</a:t>
            </a:r>
            <a:r>
              <a:rPr sz="907" spc="16" dirty="0">
                <a:solidFill>
                  <a:srgbClr val="231F20"/>
                </a:solidFill>
                <a:latin typeface="Gill Sans MT"/>
                <a:ea typeface="+mn-ea"/>
                <a:cs typeface="Gill Sans MT"/>
              </a:rPr>
              <a:t>r</a:t>
            </a:r>
            <a:r>
              <a:rPr sz="907" dirty="0">
                <a:solidFill>
                  <a:srgbClr val="231F20"/>
                </a:solidFill>
                <a:latin typeface="Gill Sans MT"/>
                <a:ea typeface="+mn-ea"/>
                <a:cs typeface="Gill Sans MT"/>
              </a:rPr>
              <a:t> </a:t>
            </a:r>
            <a:r>
              <a:rPr sz="907" spc="-81" dirty="0">
                <a:solidFill>
                  <a:srgbClr val="231F20"/>
                </a:solidFill>
                <a:latin typeface="Gill Sans MT"/>
                <a:ea typeface="+mn-ea"/>
                <a:cs typeface="Gill Sans MT"/>
              </a:rPr>
              <a:t> </a:t>
            </a:r>
            <a:r>
              <a:rPr sz="907" spc="71" dirty="0">
                <a:solidFill>
                  <a:srgbClr val="231F20"/>
                </a:solidFill>
                <a:latin typeface="Gill Sans MT"/>
                <a:ea typeface="+mn-ea"/>
                <a:cs typeface="Gill Sans MT"/>
              </a:rPr>
              <a:t>all </a:t>
            </a:r>
            <a:r>
              <a:rPr sz="907" spc="19" dirty="0">
                <a:solidFill>
                  <a:srgbClr val="231F20"/>
                </a:solidFill>
                <a:latin typeface="Gill Sans MT"/>
                <a:ea typeface="+mn-ea"/>
                <a:cs typeface="Gill Sans MT"/>
              </a:rPr>
              <a:t>factor</a:t>
            </a:r>
            <a:r>
              <a:rPr sz="907" spc="3" dirty="0">
                <a:solidFill>
                  <a:srgbClr val="231F20"/>
                </a:solidFill>
                <a:latin typeface="Gill Sans MT"/>
                <a:ea typeface="+mn-ea"/>
                <a:cs typeface="Gill Sans MT"/>
              </a:rPr>
              <a:t>s</a:t>
            </a:r>
            <a:r>
              <a:rPr sz="907" spc="36" dirty="0">
                <a:solidFill>
                  <a:srgbClr val="231F20"/>
                </a:solidFill>
                <a:latin typeface="Gill Sans MT"/>
                <a:ea typeface="+mn-ea"/>
                <a:cs typeface="Gill Sans MT"/>
              </a:rPr>
              <a:t> </a:t>
            </a:r>
            <a:r>
              <a:rPr sz="907" spc="52" dirty="0">
                <a:solidFill>
                  <a:srgbClr val="231F20"/>
                </a:solidFill>
                <a:latin typeface="Gill Sans MT"/>
                <a:ea typeface="+mn-ea"/>
                <a:cs typeface="Gill Sans MT"/>
              </a:rPr>
              <a:t>w</a:t>
            </a:r>
            <a:r>
              <a:rPr sz="907" spc="49" dirty="0">
                <a:solidFill>
                  <a:srgbClr val="231F20"/>
                </a:solidFill>
                <a:latin typeface="Gill Sans MT"/>
                <a:ea typeface="+mn-ea"/>
                <a:cs typeface="Gill Sans MT"/>
              </a:rPr>
              <a:t>he</a:t>
            </a:r>
            <a:r>
              <a:rPr sz="907" spc="36" dirty="0">
                <a:solidFill>
                  <a:srgbClr val="231F20"/>
                </a:solidFill>
                <a:latin typeface="Gill Sans MT"/>
                <a:ea typeface="+mn-ea"/>
                <a:cs typeface="Gill Sans MT"/>
              </a:rPr>
              <a:t>n </a:t>
            </a:r>
            <a:r>
              <a:rPr sz="907" spc="68" dirty="0">
                <a:solidFill>
                  <a:srgbClr val="231F20"/>
                </a:solidFill>
                <a:latin typeface="Gill Sans MT"/>
                <a:ea typeface="+mn-ea"/>
                <a:cs typeface="Gill Sans MT"/>
              </a:rPr>
              <a:t>makin</a:t>
            </a:r>
            <a:r>
              <a:rPr sz="907" spc="45" dirty="0">
                <a:solidFill>
                  <a:srgbClr val="231F20"/>
                </a:solidFill>
                <a:latin typeface="Gill Sans MT"/>
                <a:ea typeface="+mn-ea"/>
                <a:cs typeface="Gill Sans MT"/>
              </a:rPr>
              <a:t>g</a:t>
            </a:r>
            <a:r>
              <a:rPr sz="907" spc="36" dirty="0">
                <a:solidFill>
                  <a:srgbClr val="231F20"/>
                </a:solidFill>
                <a:latin typeface="Gill Sans MT"/>
                <a:ea typeface="+mn-ea"/>
                <a:cs typeface="Gill Sans MT"/>
              </a:rPr>
              <a:t> </a:t>
            </a:r>
            <a:r>
              <a:rPr sz="907" spc="55" dirty="0">
                <a:solidFill>
                  <a:srgbClr val="231F20"/>
                </a:solidFill>
                <a:latin typeface="Gill Sans MT"/>
                <a:ea typeface="+mn-ea"/>
                <a:cs typeface="Gill Sans MT"/>
              </a:rPr>
              <a:t>y</a:t>
            </a:r>
            <a:r>
              <a:rPr sz="907" spc="10" dirty="0">
                <a:solidFill>
                  <a:srgbClr val="231F20"/>
                </a:solidFill>
                <a:latin typeface="Gill Sans MT"/>
                <a:ea typeface="+mn-ea"/>
                <a:cs typeface="Gill Sans MT"/>
              </a:rPr>
              <a:t>ou</a:t>
            </a:r>
            <a:r>
              <a:rPr sz="907" spc="-6" dirty="0">
                <a:solidFill>
                  <a:srgbClr val="231F20"/>
                </a:solidFill>
                <a:latin typeface="Gill Sans MT"/>
                <a:ea typeface="+mn-ea"/>
                <a:cs typeface="Gill Sans MT"/>
              </a:rPr>
              <a:t>r</a:t>
            </a:r>
            <a:r>
              <a:rPr sz="907" spc="36" dirty="0">
                <a:solidFill>
                  <a:srgbClr val="231F20"/>
                </a:solidFill>
                <a:latin typeface="Gill Sans MT"/>
                <a:ea typeface="+mn-ea"/>
                <a:cs typeface="Gill Sans MT"/>
              </a:rPr>
              <a:t> </a:t>
            </a:r>
            <a:r>
              <a:rPr sz="907" spc="49" dirty="0">
                <a:solidFill>
                  <a:srgbClr val="231F20"/>
                </a:solidFill>
                <a:latin typeface="Gill Sans MT"/>
                <a:ea typeface="+mn-ea"/>
                <a:cs typeface="Gill Sans MT"/>
              </a:rPr>
              <a:t>decision.</a:t>
            </a:r>
            <a:endParaRPr sz="907" dirty="0">
              <a:solidFill>
                <a:prstClr val="black"/>
              </a:solidFill>
              <a:latin typeface="Gill Sans MT"/>
              <a:ea typeface="+mn-ea"/>
              <a:cs typeface="Gill Sans MT"/>
            </a:endParaRPr>
          </a:p>
        </p:txBody>
      </p:sp>
      <p:sp>
        <p:nvSpPr>
          <p:cNvPr id="9" name="object 9"/>
          <p:cNvSpPr/>
          <p:nvPr/>
        </p:nvSpPr>
        <p:spPr>
          <a:xfrm>
            <a:off x="1883072" y="172683"/>
            <a:ext cx="123345" cy="0"/>
          </a:xfrm>
          <a:custGeom>
            <a:avLst/>
            <a:gdLst/>
            <a:ahLst/>
            <a:cxnLst/>
            <a:rect l="l" t="t" r="r" b="b"/>
            <a:pathLst>
              <a:path w="190500">
                <a:moveTo>
                  <a:pt x="190500" y="0"/>
                </a:moveTo>
                <a:lnTo>
                  <a:pt x="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0" name="object 10"/>
          <p:cNvSpPr/>
          <p:nvPr/>
        </p:nvSpPr>
        <p:spPr>
          <a:xfrm>
            <a:off x="7137583" y="172683"/>
            <a:ext cx="123345" cy="0"/>
          </a:xfrm>
          <a:custGeom>
            <a:avLst/>
            <a:gdLst/>
            <a:ahLst/>
            <a:cxnLst/>
            <a:rect l="l" t="t" r="r" b="b"/>
            <a:pathLst>
              <a:path w="190500">
                <a:moveTo>
                  <a:pt x="0" y="0"/>
                </a:moveTo>
                <a:lnTo>
                  <a:pt x="19050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1" name="object 11"/>
          <p:cNvSpPr/>
          <p:nvPr/>
        </p:nvSpPr>
        <p:spPr>
          <a:xfrm>
            <a:off x="1883072" y="6685317"/>
            <a:ext cx="123345" cy="0"/>
          </a:xfrm>
          <a:custGeom>
            <a:avLst/>
            <a:gdLst/>
            <a:ahLst/>
            <a:cxnLst/>
            <a:rect l="l" t="t" r="r" b="b"/>
            <a:pathLst>
              <a:path w="190500">
                <a:moveTo>
                  <a:pt x="190500" y="0"/>
                </a:moveTo>
                <a:lnTo>
                  <a:pt x="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2" name="object 12"/>
          <p:cNvSpPr/>
          <p:nvPr/>
        </p:nvSpPr>
        <p:spPr>
          <a:xfrm>
            <a:off x="7137583" y="6685317"/>
            <a:ext cx="123345" cy="0"/>
          </a:xfrm>
          <a:custGeom>
            <a:avLst/>
            <a:gdLst/>
            <a:ahLst/>
            <a:cxnLst/>
            <a:rect l="l" t="t" r="r" b="b"/>
            <a:pathLst>
              <a:path w="190500">
                <a:moveTo>
                  <a:pt x="0" y="0"/>
                </a:moveTo>
                <a:lnTo>
                  <a:pt x="19050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3" name="object 13"/>
          <p:cNvSpPr/>
          <p:nvPr/>
        </p:nvSpPr>
        <p:spPr>
          <a:xfrm>
            <a:off x="2055755" y="0"/>
            <a:ext cx="0" cy="123345"/>
          </a:xfrm>
          <a:custGeom>
            <a:avLst/>
            <a:gdLst/>
            <a:ahLst/>
            <a:cxnLst/>
            <a:rect l="l" t="t" r="r" b="b"/>
            <a:pathLst>
              <a:path h="190500">
                <a:moveTo>
                  <a:pt x="0" y="190500"/>
                </a:moveTo>
                <a:lnTo>
                  <a:pt x="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4" name="object 14"/>
          <p:cNvSpPr/>
          <p:nvPr/>
        </p:nvSpPr>
        <p:spPr>
          <a:xfrm>
            <a:off x="2055755" y="6734655"/>
            <a:ext cx="0" cy="123345"/>
          </a:xfrm>
          <a:custGeom>
            <a:avLst/>
            <a:gdLst/>
            <a:ahLst/>
            <a:cxnLst/>
            <a:rect l="l" t="t" r="r" b="b"/>
            <a:pathLst>
              <a:path h="190500">
                <a:moveTo>
                  <a:pt x="0" y="0"/>
                </a:moveTo>
                <a:lnTo>
                  <a:pt x="0" y="19050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5" name="object 15"/>
          <p:cNvSpPr/>
          <p:nvPr/>
        </p:nvSpPr>
        <p:spPr>
          <a:xfrm>
            <a:off x="7088245" y="0"/>
            <a:ext cx="0" cy="123345"/>
          </a:xfrm>
          <a:custGeom>
            <a:avLst/>
            <a:gdLst/>
            <a:ahLst/>
            <a:cxnLst/>
            <a:rect l="l" t="t" r="r" b="b"/>
            <a:pathLst>
              <a:path h="190500">
                <a:moveTo>
                  <a:pt x="0" y="190500"/>
                </a:moveTo>
                <a:lnTo>
                  <a:pt x="0" y="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6" name="object 16"/>
          <p:cNvSpPr/>
          <p:nvPr/>
        </p:nvSpPr>
        <p:spPr>
          <a:xfrm>
            <a:off x="7088245" y="6734655"/>
            <a:ext cx="0" cy="123345"/>
          </a:xfrm>
          <a:custGeom>
            <a:avLst/>
            <a:gdLst/>
            <a:ahLst/>
            <a:cxnLst/>
            <a:rect l="l" t="t" r="r" b="b"/>
            <a:pathLst>
              <a:path h="190500">
                <a:moveTo>
                  <a:pt x="0" y="0"/>
                </a:moveTo>
                <a:lnTo>
                  <a:pt x="0" y="190500"/>
                </a:lnTo>
              </a:path>
            </a:pathLst>
          </a:custGeom>
          <a:ln w="3175">
            <a:solidFill>
              <a:srgbClr val="000000"/>
            </a:solidFill>
          </a:ln>
        </p:spPr>
        <p:txBody>
          <a:bodyPr wrap="square" lIns="0" tIns="0" rIns="0" bIns="0" rtlCol="0"/>
          <a:lstStyle/>
          <a:p>
            <a:pPr defTabSz="592074" fontAlgn="auto">
              <a:spcBef>
                <a:spcPts val="0"/>
              </a:spcBef>
              <a:spcAft>
                <a:spcPts val="0"/>
              </a:spcAft>
            </a:pPr>
            <a:endParaRPr sz="1166" dirty="0">
              <a:solidFill>
                <a:prstClr val="black"/>
              </a:solidFill>
              <a:latin typeface="Calibri"/>
              <a:ea typeface="+mn-ea"/>
            </a:endParaRPr>
          </a:p>
        </p:txBody>
      </p:sp>
      <p:sp>
        <p:nvSpPr>
          <p:cNvPr id="17" name="Oval 16"/>
          <p:cNvSpPr/>
          <p:nvPr/>
        </p:nvSpPr>
        <p:spPr>
          <a:xfrm>
            <a:off x="2901142" y="394939"/>
            <a:ext cx="4236441" cy="3615655"/>
          </a:xfrm>
          <a:prstGeom prst="ellipse">
            <a:avLst/>
          </a:prstGeom>
          <a:noFill/>
          <a:ln>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228919" y="687897"/>
            <a:ext cx="1921079" cy="307777"/>
          </a:xfrm>
          <a:prstGeom prst="rect">
            <a:avLst/>
          </a:prstGeom>
          <a:noFill/>
        </p:spPr>
        <p:txBody>
          <a:bodyPr wrap="square" rtlCol="0">
            <a:spAutoFit/>
          </a:bodyPr>
          <a:lstStyle/>
          <a:p>
            <a:r>
              <a:rPr lang="en-US" sz="1400" dirty="0">
                <a:solidFill>
                  <a:srgbClr val="C00000"/>
                </a:solidFill>
              </a:rPr>
              <a:t>Page 3 of the Guide</a:t>
            </a:r>
          </a:p>
        </p:txBody>
      </p:sp>
      <p:sp>
        <p:nvSpPr>
          <p:cNvPr id="19" name="TextBox 18"/>
          <p:cNvSpPr txBox="1"/>
          <p:nvPr/>
        </p:nvSpPr>
        <p:spPr>
          <a:xfrm>
            <a:off x="394138" y="2475186"/>
            <a:ext cx="1387366" cy="646331"/>
          </a:xfrm>
          <a:prstGeom prst="rect">
            <a:avLst/>
          </a:prstGeom>
          <a:noFill/>
        </p:spPr>
        <p:txBody>
          <a:bodyPr wrap="square" rtlCol="0">
            <a:spAutoFit/>
          </a:bodyPr>
          <a:lstStyle/>
          <a:p>
            <a:pPr algn="ctr"/>
            <a:r>
              <a:rPr lang="en-US" b="1" dirty="0">
                <a:solidFill>
                  <a:srgbClr val="FF0000"/>
                </a:solidFill>
              </a:rPr>
              <a:t>Sample page </a:t>
            </a:r>
          </a:p>
        </p:txBody>
      </p:sp>
    </p:spTree>
    <p:extLst>
      <p:ext uri="{BB962C8B-B14F-4D97-AF65-F5344CB8AC3E}">
        <p14:creationId xmlns:p14="http://schemas.microsoft.com/office/powerpoint/2010/main" val="145143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FACFED1-B72C-4D07-96E8-8B0F373CB912}"/>
              </a:ext>
            </a:extLst>
          </p:cNvPr>
          <p:cNvGraphicFramePr>
            <a:graphicFrameLocks noGrp="1"/>
          </p:cNvGraphicFramePr>
          <p:nvPr>
            <p:ph idx="1"/>
            <p:extLst>
              <p:ext uri="{D42A27DB-BD31-4B8C-83A1-F6EECF244321}">
                <p14:modId xmlns:p14="http://schemas.microsoft.com/office/powerpoint/2010/main" val="3304318025"/>
              </p:ext>
            </p:extLst>
          </p:nvPr>
        </p:nvGraphicFramePr>
        <p:xfrm>
          <a:off x="140677" y="801858"/>
          <a:ext cx="8546123" cy="55989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98602" y="5171355"/>
            <a:ext cx="2474780" cy="384401"/>
          </a:xfrm>
          <a:prstGeom prst="rect">
            <a:avLst/>
          </a:prstGeom>
          <a:noFill/>
        </p:spPr>
        <p:txBody>
          <a:bodyPr wrap="none" rtlCol="0">
            <a:spAutoFit/>
          </a:bodyPr>
          <a:lstStyle/>
          <a:p>
            <a:pPr>
              <a:lnSpc>
                <a:spcPct val="150000"/>
              </a:lnSpc>
              <a:spcBef>
                <a:spcPts val="0"/>
              </a:spcBef>
              <a:spcAft>
                <a:spcPts val="1200"/>
              </a:spcAft>
              <a:buClr>
                <a:srgbClr val="A10000"/>
              </a:buClr>
            </a:pPr>
            <a:r>
              <a:rPr lang="en-US" sz="1400" spc="10" dirty="0">
                <a:solidFill>
                  <a:srgbClr val="231F20"/>
                </a:solidFill>
                <a:latin typeface="Tahoma"/>
                <a:cs typeface="Tahoma"/>
              </a:rPr>
              <a:t>Increased Family Knowledge</a:t>
            </a:r>
            <a:endParaRPr lang="en-US" sz="1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endParaRPr>
          </a:p>
        </p:txBody>
      </p:sp>
      <p:sp>
        <p:nvSpPr>
          <p:cNvPr id="5" name="Rectangle 4"/>
          <p:cNvSpPr/>
          <p:nvPr/>
        </p:nvSpPr>
        <p:spPr>
          <a:xfrm>
            <a:off x="1144921" y="5657549"/>
            <a:ext cx="153681" cy="16904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effectLst>
                <a:outerShdw blurRad="50800" dist="50800" dir="5400000" algn="ctr" rotWithShape="0">
                  <a:schemeClr val="bg1"/>
                </a:outerShdw>
              </a:effectLst>
            </a:endParaRPr>
          </a:p>
        </p:txBody>
      </p:sp>
      <p:sp>
        <p:nvSpPr>
          <p:cNvPr id="7" name="TextBox 6"/>
          <p:cNvSpPr txBox="1"/>
          <p:nvPr/>
        </p:nvSpPr>
        <p:spPr>
          <a:xfrm>
            <a:off x="1298601" y="5534324"/>
            <a:ext cx="2652073" cy="384401"/>
          </a:xfrm>
          <a:prstGeom prst="rect">
            <a:avLst/>
          </a:prstGeom>
          <a:noFill/>
        </p:spPr>
        <p:txBody>
          <a:bodyPr wrap="none" rtlCol="0">
            <a:spAutoFit/>
          </a:bodyPr>
          <a:lstStyle/>
          <a:p>
            <a:pPr>
              <a:lnSpc>
                <a:spcPct val="150000"/>
              </a:lnSpc>
              <a:spcBef>
                <a:spcPts val="0"/>
              </a:spcBef>
              <a:spcAft>
                <a:spcPts val="1200"/>
              </a:spcAft>
              <a:buClr>
                <a:srgbClr val="A10000"/>
              </a:buClr>
            </a:pPr>
            <a:r>
              <a:rPr lang="en-US" sz="1400" spc="10" dirty="0">
                <a:solidFill>
                  <a:srgbClr val="231F20"/>
                </a:solidFill>
                <a:latin typeface="Tahoma"/>
                <a:cs typeface="Tahoma"/>
              </a:rPr>
              <a:t>Increased Resident Knowledge</a:t>
            </a:r>
            <a:endParaRPr lang="en-US" sz="1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endParaRPr>
          </a:p>
        </p:txBody>
      </p:sp>
      <p:sp>
        <p:nvSpPr>
          <p:cNvPr id="8" name="Rectangle 7"/>
          <p:cNvSpPr/>
          <p:nvPr/>
        </p:nvSpPr>
        <p:spPr>
          <a:xfrm>
            <a:off x="1144919" y="6029976"/>
            <a:ext cx="153681" cy="169049"/>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effectLst>
                <a:outerShdw blurRad="50800" dist="50800" dir="5400000" algn="ctr" rotWithShape="0">
                  <a:schemeClr val="bg1"/>
                </a:outerShdw>
              </a:effectLst>
            </a:endParaRPr>
          </a:p>
        </p:txBody>
      </p:sp>
      <p:sp>
        <p:nvSpPr>
          <p:cNvPr id="10" name="TextBox 9"/>
          <p:cNvSpPr txBox="1"/>
          <p:nvPr/>
        </p:nvSpPr>
        <p:spPr>
          <a:xfrm>
            <a:off x="1298600" y="5905950"/>
            <a:ext cx="2608086" cy="415498"/>
          </a:xfrm>
          <a:prstGeom prst="rect">
            <a:avLst/>
          </a:prstGeom>
          <a:noFill/>
        </p:spPr>
        <p:txBody>
          <a:bodyPr wrap="none" rtlCol="0">
            <a:spAutoFit/>
          </a:bodyPr>
          <a:lstStyle/>
          <a:p>
            <a:pPr>
              <a:lnSpc>
                <a:spcPct val="150000"/>
              </a:lnSpc>
              <a:spcBef>
                <a:spcPts val="0"/>
              </a:spcBef>
              <a:spcAft>
                <a:spcPts val="1200"/>
              </a:spcAft>
              <a:buClr>
                <a:srgbClr val="A10000"/>
              </a:buClr>
            </a:pPr>
            <a:r>
              <a:rPr lang="en-US" sz="1400" spc="10" dirty="0">
                <a:solidFill>
                  <a:srgbClr val="231F20"/>
                </a:solidFill>
                <a:latin typeface="Tahoma"/>
                <a:cs typeface="Tahoma"/>
              </a:rPr>
              <a:t>Reference for End of Life Care</a:t>
            </a:r>
            <a:endParaRPr lang="en-US" sz="1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endParaRPr>
          </a:p>
        </p:txBody>
      </p:sp>
      <p:sp>
        <p:nvSpPr>
          <p:cNvPr id="13" name="Rectangle 12"/>
          <p:cNvSpPr/>
          <p:nvPr/>
        </p:nvSpPr>
        <p:spPr>
          <a:xfrm>
            <a:off x="4777626" y="5300461"/>
            <a:ext cx="153681" cy="169049"/>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effectLst>
                <a:outerShdw blurRad="50800" dist="50800" dir="5400000" algn="ctr" rotWithShape="0">
                  <a:schemeClr val="bg1"/>
                </a:outerShdw>
              </a:effectLst>
            </a:endParaRPr>
          </a:p>
        </p:txBody>
      </p:sp>
      <p:sp>
        <p:nvSpPr>
          <p:cNvPr id="15" name="TextBox 14"/>
          <p:cNvSpPr txBox="1"/>
          <p:nvPr/>
        </p:nvSpPr>
        <p:spPr>
          <a:xfrm>
            <a:off x="4931307" y="5171354"/>
            <a:ext cx="1403333" cy="384401"/>
          </a:xfrm>
          <a:prstGeom prst="rect">
            <a:avLst/>
          </a:prstGeom>
          <a:noFill/>
        </p:spPr>
        <p:txBody>
          <a:bodyPr wrap="none" rtlCol="0">
            <a:spAutoFit/>
          </a:bodyPr>
          <a:lstStyle/>
          <a:p>
            <a:pPr>
              <a:lnSpc>
                <a:spcPct val="150000"/>
              </a:lnSpc>
              <a:spcBef>
                <a:spcPts val="0"/>
              </a:spcBef>
              <a:spcAft>
                <a:spcPts val="1200"/>
              </a:spcAft>
              <a:buClr>
                <a:srgbClr val="A10000"/>
              </a:buClr>
            </a:pPr>
            <a:r>
              <a:rPr lang="en-US" sz="1400" spc="10" dirty="0">
                <a:solidFill>
                  <a:srgbClr val="231F20"/>
                </a:solidFill>
                <a:latin typeface="Tahoma"/>
                <a:cs typeface="Tahoma"/>
              </a:rPr>
              <a:t>Staff Education</a:t>
            </a:r>
            <a:endParaRPr lang="en-US" sz="1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endParaRPr>
          </a:p>
        </p:txBody>
      </p:sp>
      <p:sp>
        <p:nvSpPr>
          <p:cNvPr id="16" name="Rectangle 15"/>
          <p:cNvSpPr/>
          <p:nvPr/>
        </p:nvSpPr>
        <p:spPr>
          <a:xfrm>
            <a:off x="4788491" y="5657549"/>
            <a:ext cx="153681" cy="16904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effectLst>
                <a:outerShdw blurRad="50800" dist="50800" dir="5400000" algn="ctr" rotWithShape="0">
                  <a:schemeClr val="bg1"/>
                </a:outerShdw>
              </a:effectLst>
            </a:endParaRPr>
          </a:p>
        </p:txBody>
      </p:sp>
    </p:spTree>
    <p:extLst>
      <p:ext uri="{BB962C8B-B14F-4D97-AF65-F5344CB8AC3E}">
        <p14:creationId xmlns:p14="http://schemas.microsoft.com/office/powerpoint/2010/main" val="429327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7B4-6735-4DF4-8670-2C143AC5A640}"/>
              </a:ext>
            </a:extLst>
          </p:cNvPr>
          <p:cNvSpPr>
            <a:spLocks noGrp="1"/>
          </p:cNvSpPr>
          <p:nvPr>
            <p:ph type="title"/>
          </p:nvPr>
        </p:nvSpPr>
        <p:spPr>
          <a:xfrm>
            <a:off x="351692" y="998805"/>
            <a:ext cx="8335108" cy="970671"/>
          </a:xfrm>
        </p:spPr>
        <p:txBody>
          <a:bodyPr/>
          <a:lstStyle/>
          <a:p>
            <a:r>
              <a:rPr lang="en-US" dirty="0">
                <a:solidFill>
                  <a:srgbClr val="FF0000"/>
                </a:solidFill>
              </a:rPr>
              <a:t>Distributing the Guide </a:t>
            </a:r>
          </a:p>
        </p:txBody>
      </p:sp>
      <p:sp>
        <p:nvSpPr>
          <p:cNvPr id="3" name="Content Placeholder 2">
            <a:extLst>
              <a:ext uri="{FF2B5EF4-FFF2-40B4-BE49-F238E27FC236}">
                <a16:creationId xmlns:a16="http://schemas.microsoft.com/office/drawing/2014/main" id="{16E38EB2-4087-472E-B0E5-5E13353B3792}"/>
              </a:ext>
            </a:extLst>
          </p:cNvPr>
          <p:cNvSpPr>
            <a:spLocks noGrp="1"/>
          </p:cNvSpPr>
          <p:nvPr>
            <p:ph idx="1"/>
          </p:nvPr>
        </p:nvSpPr>
        <p:spPr>
          <a:xfrm>
            <a:off x="457200" y="2152357"/>
            <a:ext cx="8229600" cy="3973806"/>
          </a:xfrm>
        </p:spPr>
        <p:txBody>
          <a:bodyPr/>
          <a:lstStyle/>
          <a:p>
            <a:pPr marL="0" indent="0">
              <a:buNone/>
            </a:pPr>
            <a:r>
              <a:rPr lang="en-US" i="1" dirty="0"/>
              <a:t>Have the guide available in the resident’s room. </a:t>
            </a:r>
          </a:p>
          <a:p>
            <a:pPr marL="0" indent="0">
              <a:buNone/>
            </a:pPr>
            <a:r>
              <a:rPr lang="en-US" i="1" dirty="0"/>
              <a:t>“We have the Guide in a binder at each resident’s bedside. We find quite frequently that the copies of the Guide are removed-so people are reading the Guide.” </a:t>
            </a:r>
          </a:p>
          <a:p>
            <a:pPr marL="0" indent="0" algn="r">
              <a:buNone/>
            </a:pPr>
            <a:r>
              <a:rPr lang="en-US" sz="2800" i="1" dirty="0"/>
              <a:t>Executive, Nursing Home, Alabama</a:t>
            </a:r>
          </a:p>
          <a:p>
            <a:endParaRPr lang="en-US" dirty="0"/>
          </a:p>
        </p:txBody>
      </p:sp>
    </p:spTree>
    <p:extLst>
      <p:ext uri="{BB962C8B-B14F-4D97-AF65-F5344CB8AC3E}">
        <p14:creationId xmlns:p14="http://schemas.microsoft.com/office/powerpoint/2010/main" val="20118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3F0D7-6FDC-427A-AA5F-4FF75456237C}"/>
              </a:ext>
            </a:extLst>
          </p:cNvPr>
          <p:cNvSpPr>
            <a:spLocks noGrp="1"/>
          </p:cNvSpPr>
          <p:nvPr>
            <p:ph idx="1"/>
          </p:nvPr>
        </p:nvSpPr>
        <p:spPr/>
        <p:txBody>
          <a:bodyPr/>
          <a:lstStyle/>
          <a:p>
            <a:pPr marL="0" indent="0">
              <a:buNone/>
            </a:pPr>
            <a:endParaRPr lang="en-US" dirty="0"/>
          </a:p>
          <a:p>
            <a:pPr marL="0" indent="0">
              <a:buNone/>
            </a:pPr>
            <a:r>
              <a:rPr lang="en-US" i="1" dirty="0"/>
              <a:t>This presentation provides ways that you can use  the </a:t>
            </a:r>
            <a:r>
              <a:rPr lang="en-US" b="1" i="1" dirty="0"/>
              <a:t>Decision Guide</a:t>
            </a:r>
            <a:r>
              <a:rPr lang="en-US" i="1" dirty="0"/>
              <a:t>,  as well as comments and data from Region IV Nursing Homes who used Guide.</a:t>
            </a:r>
          </a:p>
        </p:txBody>
      </p:sp>
    </p:spTree>
    <p:extLst>
      <p:ext uri="{BB962C8B-B14F-4D97-AF65-F5344CB8AC3E}">
        <p14:creationId xmlns:p14="http://schemas.microsoft.com/office/powerpoint/2010/main" val="100955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rot="20950768">
            <a:off x="2415928" y="99665"/>
            <a:ext cx="5008000" cy="5156392"/>
            <a:chOff x="2663786" y="1328746"/>
            <a:chExt cx="4273627" cy="4657708"/>
          </a:xfrm>
        </p:grpSpPr>
        <p:pic>
          <p:nvPicPr>
            <p:cNvPr id="2" name="Picture 1"/>
            <p:cNvPicPr>
              <a:picLocks noChangeAspect="1"/>
            </p:cNvPicPr>
            <p:nvPr/>
          </p:nvPicPr>
          <p:blipFill>
            <a:blip r:embed="rId2"/>
            <a:stretch>
              <a:fillRect/>
            </a:stretch>
          </p:blipFill>
          <p:spPr>
            <a:xfrm>
              <a:off x="2663786" y="1328746"/>
              <a:ext cx="3816427" cy="4200508"/>
            </a:xfrm>
            <a:prstGeom prst="rect">
              <a:avLst/>
            </a:prstGeom>
          </p:spPr>
        </p:pic>
        <p:pic>
          <p:nvPicPr>
            <p:cNvPr id="5" name="Picture 4"/>
            <p:cNvPicPr>
              <a:picLocks noChangeAspect="1"/>
            </p:cNvPicPr>
            <p:nvPr/>
          </p:nvPicPr>
          <p:blipFill>
            <a:blip r:embed="rId2"/>
            <a:stretch>
              <a:fillRect/>
            </a:stretch>
          </p:blipFill>
          <p:spPr>
            <a:xfrm>
              <a:off x="2816186" y="1481146"/>
              <a:ext cx="3816427" cy="4200508"/>
            </a:xfrm>
            <a:prstGeom prst="rect">
              <a:avLst/>
            </a:prstGeom>
          </p:spPr>
        </p:pic>
        <p:pic>
          <p:nvPicPr>
            <p:cNvPr id="6" name="Picture 5"/>
            <p:cNvPicPr>
              <a:picLocks noChangeAspect="1"/>
            </p:cNvPicPr>
            <p:nvPr/>
          </p:nvPicPr>
          <p:blipFill>
            <a:blip r:embed="rId2"/>
            <a:stretch>
              <a:fillRect/>
            </a:stretch>
          </p:blipFill>
          <p:spPr>
            <a:xfrm>
              <a:off x="2968586" y="1633546"/>
              <a:ext cx="3816427" cy="4200508"/>
            </a:xfrm>
            <a:prstGeom prst="rect">
              <a:avLst/>
            </a:prstGeom>
          </p:spPr>
        </p:pic>
        <p:pic>
          <p:nvPicPr>
            <p:cNvPr id="7" name="Picture 6"/>
            <p:cNvPicPr>
              <a:picLocks noChangeAspect="1"/>
            </p:cNvPicPr>
            <p:nvPr/>
          </p:nvPicPr>
          <p:blipFill>
            <a:blip r:embed="rId2"/>
            <a:stretch>
              <a:fillRect/>
            </a:stretch>
          </p:blipFill>
          <p:spPr>
            <a:xfrm>
              <a:off x="3120986" y="1785946"/>
              <a:ext cx="3816427" cy="4200508"/>
            </a:xfrm>
            <a:prstGeom prst="rect">
              <a:avLst/>
            </a:prstGeom>
          </p:spPr>
        </p:pic>
      </p:grpSp>
      <p:sp>
        <p:nvSpPr>
          <p:cNvPr id="10" name="Rectangle 9">
            <a:extLst>
              <a:ext uri="{FF2B5EF4-FFF2-40B4-BE49-F238E27FC236}">
                <a16:creationId xmlns:a16="http://schemas.microsoft.com/office/drawing/2014/main" id="{A876D004-F2A1-425B-97E8-6E78F750C699}"/>
              </a:ext>
            </a:extLst>
          </p:cNvPr>
          <p:cNvSpPr/>
          <p:nvPr/>
        </p:nvSpPr>
        <p:spPr>
          <a:xfrm rot="10800000" flipV="1">
            <a:off x="295421" y="4814690"/>
            <a:ext cx="8581292" cy="1569660"/>
          </a:xfrm>
          <a:prstGeom prst="rect">
            <a:avLst/>
          </a:prstGeom>
        </p:spPr>
        <p:txBody>
          <a:bodyPr wrap="square">
            <a:spAutoFit/>
          </a:bodyPr>
          <a:lstStyle/>
          <a:p>
            <a:r>
              <a:rPr lang="en-US" sz="2400" i="1" dirty="0">
                <a:latin typeface="Times New Roman" panose="02020603050405020304" pitchFamily="18" charset="0"/>
                <a:ea typeface="Calibri" panose="020F0502020204030204" pitchFamily="34" charset="0"/>
              </a:rPr>
              <a:t>“It gives family members a better understanding of what questions to ask regarding nursing home services provided at this facility. It helps them (families) in structured meetings to ask questions about services.” [NHA, Tennessee]</a:t>
            </a:r>
            <a:endParaRPr lang="en-US" sz="2400" i="1" dirty="0"/>
          </a:p>
        </p:txBody>
      </p:sp>
    </p:spTree>
    <p:extLst>
      <p:ext uri="{BB962C8B-B14F-4D97-AF65-F5344CB8AC3E}">
        <p14:creationId xmlns:p14="http://schemas.microsoft.com/office/powerpoint/2010/main" val="744133012"/>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E47E-B7A4-4F4F-8B65-977221EF0073}"/>
              </a:ext>
            </a:extLst>
          </p:cNvPr>
          <p:cNvSpPr>
            <a:spLocks noGrp="1"/>
          </p:cNvSpPr>
          <p:nvPr>
            <p:ph type="title"/>
          </p:nvPr>
        </p:nvSpPr>
        <p:spPr/>
        <p:txBody>
          <a:bodyPr/>
          <a:lstStyle/>
          <a:p>
            <a:br>
              <a:rPr lang="en-US" dirty="0">
                <a:ea typeface="ＭＳ Ｐゴシック"/>
              </a:rPr>
            </a:br>
            <a:br>
              <a:rPr lang="en-US" dirty="0">
                <a:ea typeface="ＭＳ Ｐゴシック"/>
              </a:rPr>
            </a:br>
            <a:br>
              <a:rPr lang="en-US" dirty="0">
                <a:ea typeface="ＭＳ Ｐゴシック"/>
              </a:rPr>
            </a:br>
            <a:r>
              <a:rPr lang="en-US" dirty="0">
                <a:solidFill>
                  <a:srgbClr val="FF0000"/>
                </a:solidFill>
                <a:ea typeface="ＭＳ Ｐゴシック"/>
              </a:rPr>
              <a:t>What We Have Learned:</a:t>
            </a:r>
            <a:br>
              <a:rPr lang="en-US" dirty="0">
                <a:solidFill>
                  <a:srgbClr val="FF0000"/>
                </a:solidFill>
                <a:ea typeface="ＭＳ Ｐゴシック"/>
              </a:rPr>
            </a:br>
            <a:r>
              <a:rPr lang="en-US" dirty="0">
                <a:solidFill>
                  <a:srgbClr val="FF0000"/>
                </a:solidFill>
                <a:ea typeface="ＭＳ Ｐゴシック"/>
              </a:rPr>
              <a:t>Helps with the End of Life Plan of Care Discussion </a:t>
            </a:r>
            <a:endParaRPr lang="en-US" dirty="0">
              <a:solidFill>
                <a:srgbClr val="FF0000"/>
              </a:solidFill>
            </a:endParaRPr>
          </a:p>
        </p:txBody>
      </p:sp>
      <p:sp>
        <p:nvSpPr>
          <p:cNvPr id="3" name="Content Placeholder 2">
            <a:extLst>
              <a:ext uri="{FF2B5EF4-FFF2-40B4-BE49-F238E27FC236}">
                <a16:creationId xmlns:a16="http://schemas.microsoft.com/office/drawing/2014/main" id="{820A59AD-4FDF-41A9-A1B5-C954F6E221BF}"/>
              </a:ext>
            </a:extLst>
          </p:cNvPr>
          <p:cNvSpPr>
            <a:spLocks noGrp="1"/>
          </p:cNvSpPr>
          <p:nvPr>
            <p:ph idx="1"/>
          </p:nvPr>
        </p:nvSpPr>
        <p:spPr>
          <a:xfrm>
            <a:off x="323557" y="3038622"/>
            <a:ext cx="8363243" cy="3087541"/>
          </a:xfrm>
        </p:spPr>
        <p:txBody>
          <a:bodyPr/>
          <a:lstStyle/>
          <a:p>
            <a:pPr marL="0" indent="0">
              <a:buNone/>
            </a:pPr>
            <a:r>
              <a:rPr lang="en-US" sz="2400" i="1" dirty="0">
                <a:solidFill>
                  <a:srgbClr val="002060"/>
                </a:solidFill>
              </a:rPr>
              <a:t>Helps to set resident/family goals for care and support discussion of their expectations such as the quality of care for the resident versus quantity of care. </a:t>
            </a:r>
          </a:p>
          <a:p>
            <a:pPr marL="0" indent="0">
              <a:buNone/>
            </a:pPr>
            <a:endParaRPr lang="en-US" sz="2400" i="1" dirty="0"/>
          </a:p>
          <a:p>
            <a:pPr marL="0" indent="0">
              <a:buNone/>
            </a:pPr>
            <a:r>
              <a:rPr lang="en-US" sz="2400" i="1" dirty="0"/>
              <a:t>“The Guide is very colorful and laid out in easy to read facts with resident and family quotes from interviews. It opens that dialogue for residents and families to have discussions around end of life care. 		D</a:t>
            </a:r>
            <a:r>
              <a:rPr lang="en-US" sz="2000" i="1" dirty="0"/>
              <a:t>ON, Alabama</a:t>
            </a:r>
          </a:p>
          <a:p>
            <a:endParaRPr lang="en-US" sz="2400" dirty="0"/>
          </a:p>
        </p:txBody>
      </p:sp>
    </p:spTree>
    <p:extLst>
      <p:ext uri="{BB962C8B-B14F-4D97-AF65-F5344CB8AC3E}">
        <p14:creationId xmlns:p14="http://schemas.microsoft.com/office/powerpoint/2010/main" val="3608994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8521"/>
            <a:ext cx="8229600" cy="4183811"/>
          </a:xfrm>
        </p:spPr>
        <p:txBody>
          <a:bodyPr/>
          <a:lstStyle/>
          <a:p>
            <a:pPr marL="0" indent="0" algn="ctr">
              <a:buNone/>
            </a:pPr>
            <a:r>
              <a:rPr lang="en-US" u="sng" dirty="0"/>
              <a:t>Successful Implementation Strategies</a:t>
            </a:r>
          </a:p>
          <a:p>
            <a:r>
              <a:rPr lang="en-US" dirty="0"/>
              <a:t>Include in admission packet</a:t>
            </a:r>
          </a:p>
          <a:p>
            <a:r>
              <a:rPr lang="en-US" dirty="0"/>
              <a:t>Use in conversation with families/residents</a:t>
            </a:r>
          </a:p>
          <a:p>
            <a:r>
              <a:rPr lang="en-US" dirty="0"/>
              <a:t>Staff education on readmissions</a:t>
            </a:r>
          </a:p>
          <a:p>
            <a:r>
              <a:rPr lang="en-US" dirty="0"/>
              <a:t>Use during care planning meetings</a:t>
            </a:r>
          </a:p>
          <a:p>
            <a:r>
              <a:rPr lang="en-US" dirty="0"/>
              <a:t>Introduce during resident council meetings</a:t>
            </a:r>
          </a:p>
          <a:p>
            <a:r>
              <a:rPr lang="en-US" dirty="0"/>
              <a:t>Sharing with hospital staff</a:t>
            </a:r>
          </a:p>
        </p:txBody>
      </p:sp>
      <p:sp>
        <p:nvSpPr>
          <p:cNvPr id="4" name="Rounded Rectangle 3"/>
          <p:cNvSpPr/>
          <p:nvPr/>
        </p:nvSpPr>
        <p:spPr>
          <a:xfrm>
            <a:off x="349368" y="5014807"/>
            <a:ext cx="8609163" cy="9920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565030" y="5124090"/>
            <a:ext cx="8393501" cy="830997"/>
          </a:xfrm>
          <a:prstGeom prst="rect">
            <a:avLst/>
          </a:prstGeom>
          <a:noFill/>
        </p:spPr>
        <p:txBody>
          <a:bodyPr wrap="square" rtlCol="0">
            <a:spAutoFit/>
          </a:bodyPr>
          <a:lstStyle/>
          <a:p>
            <a:r>
              <a:rPr lang="en-US" sz="2400" dirty="0"/>
              <a:t>For additional strategies, see Best Practices for Guide Implementation on our website </a:t>
            </a:r>
            <a:r>
              <a:rPr lang="en-US" sz="2400" dirty="0">
                <a:hlinkClick r:id="rId2"/>
              </a:rPr>
              <a:t>http://decisionguide.org/</a:t>
            </a:r>
            <a:endParaRPr lang="en-US" sz="2400" dirty="0"/>
          </a:p>
        </p:txBody>
      </p:sp>
    </p:spTree>
    <p:extLst>
      <p:ext uri="{BB962C8B-B14F-4D97-AF65-F5344CB8AC3E}">
        <p14:creationId xmlns:p14="http://schemas.microsoft.com/office/powerpoint/2010/main" val="50101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7F08-B6BE-4A13-AF34-BB4E0072977C}"/>
              </a:ext>
            </a:extLst>
          </p:cNvPr>
          <p:cNvSpPr>
            <a:spLocks noGrp="1"/>
          </p:cNvSpPr>
          <p:nvPr>
            <p:ph type="title"/>
          </p:nvPr>
        </p:nvSpPr>
        <p:spPr>
          <a:xfrm>
            <a:off x="457200" y="984737"/>
            <a:ext cx="8229600" cy="970671"/>
          </a:xfrm>
        </p:spPr>
        <p:txBody>
          <a:bodyPr/>
          <a:lstStyle/>
          <a:p>
            <a:r>
              <a:rPr lang="en-US" dirty="0">
                <a:solidFill>
                  <a:srgbClr val="FF0000"/>
                </a:solidFill>
              </a:rPr>
              <a:t>Working With Your Hospital </a:t>
            </a:r>
          </a:p>
        </p:txBody>
      </p:sp>
      <p:sp>
        <p:nvSpPr>
          <p:cNvPr id="3" name="Content Placeholder 2">
            <a:extLst>
              <a:ext uri="{FF2B5EF4-FFF2-40B4-BE49-F238E27FC236}">
                <a16:creationId xmlns:a16="http://schemas.microsoft.com/office/drawing/2014/main" id="{12E3328E-470B-465F-8A3B-182115AA75CF}"/>
              </a:ext>
            </a:extLst>
          </p:cNvPr>
          <p:cNvSpPr>
            <a:spLocks noGrp="1"/>
          </p:cNvSpPr>
          <p:nvPr>
            <p:ph idx="1"/>
          </p:nvPr>
        </p:nvSpPr>
        <p:spPr>
          <a:xfrm>
            <a:off x="457200" y="1955407"/>
            <a:ext cx="8229600" cy="4170755"/>
          </a:xfrm>
        </p:spPr>
        <p:txBody>
          <a:bodyPr/>
          <a:lstStyle/>
          <a:p>
            <a:pPr lvl="0"/>
            <a:r>
              <a:rPr lang="en-US" dirty="0"/>
              <a:t>Distribute the guide to case managers at local hospitals.</a:t>
            </a:r>
          </a:p>
          <a:p>
            <a:pPr lvl="0"/>
            <a:r>
              <a:rPr lang="en-US" dirty="0"/>
              <a:t>Provide workshops to reinforce information-also support networking between nursing home personnel and hospital personnel</a:t>
            </a:r>
          </a:p>
          <a:p>
            <a:pPr lvl="0"/>
            <a:r>
              <a:rPr lang="en-US" dirty="0"/>
              <a:t>Create your own slogan for using the decision guide for your facility. </a:t>
            </a:r>
          </a:p>
          <a:p>
            <a:pPr marL="0" indent="0">
              <a:buNone/>
            </a:pPr>
            <a:endParaRPr lang="en-US" dirty="0"/>
          </a:p>
          <a:p>
            <a:endParaRPr lang="en-US" dirty="0"/>
          </a:p>
        </p:txBody>
      </p:sp>
    </p:spTree>
    <p:extLst>
      <p:ext uri="{BB962C8B-B14F-4D97-AF65-F5344CB8AC3E}">
        <p14:creationId xmlns:p14="http://schemas.microsoft.com/office/powerpoint/2010/main" val="83051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64746" y="2135188"/>
            <a:ext cx="3549015" cy="923330"/>
          </a:xfrm>
          <a:prstGeom prst="rect">
            <a:avLst/>
          </a:prstGeom>
          <a:noFill/>
        </p:spPr>
        <p:txBody>
          <a:bodyPr wrap="square">
            <a:spAutoFit/>
          </a:bodyPr>
          <a:lstStyle/>
          <a:p>
            <a:pPr>
              <a:defRPr/>
            </a:pPr>
            <a:r>
              <a:rPr lang="en-US" sz="5400" b="1" dirty="0">
                <a:ln w="12700">
                  <a:solidFill>
                    <a:srgbClr val="002060"/>
                  </a:solidFill>
                  <a:prstDash val="solid"/>
                </a:ln>
                <a:solidFill>
                  <a:srgbClr val="00133A"/>
                </a:solidFill>
                <a:effectLst>
                  <a:outerShdw blurRad="41275" dist="20320" dir="1800000" algn="tl" rotWithShape="0">
                    <a:srgbClr val="000000">
                      <a:alpha val="40000"/>
                    </a:srgbClr>
                  </a:outerShdw>
                </a:effectLst>
                <a:cs typeface="Arial" panose="020B0604020202020204" pitchFamily="34" charset="0"/>
              </a:rPr>
              <a:t>Thank</a:t>
            </a:r>
            <a:r>
              <a:rPr lang="en-US" sz="4800" b="1" dirty="0">
                <a:ln w="12700">
                  <a:solidFill>
                    <a:srgbClr val="002060"/>
                  </a:solidFill>
                  <a:prstDash val="solid"/>
                </a:ln>
                <a:solidFill>
                  <a:srgbClr val="00133A"/>
                </a:solidFill>
                <a:effectLst>
                  <a:outerShdw blurRad="41275" dist="20320" dir="1800000" algn="tl" rotWithShape="0">
                    <a:srgbClr val="000000">
                      <a:alpha val="40000"/>
                    </a:srgbClr>
                  </a:outerShdw>
                </a:effectLst>
                <a:cs typeface="Arial" panose="020B0604020202020204" pitchFamily="34" charset="0"/>
              </a:rPr>
              <a:t> You</a:t>
            </a:r>
          </a:p>
        </p:txBody>
      </p:sp>
      <p:sp>
        <p:nvSpPr>
          <p:cNvPr id="6" name="Rectangle 5"/>
          <p:cNvSpPr/>
          <p:nvPr/>
        </p:nvSpPr>
        <p:spPr>
          <a:xfrm>
            <a:off x="5044831" y="3705261"/>
            <a:ext cx="3009414" cy="861774"/>
          </a:xfrm>
          <a:prstGeom prst="rect">
            <a:avLst/>
          </a:prstGeom>
        </p:spPr>
        <p:txBody>
          <a:bodyPr wrap="none">
            <a:spAutoFit/>
          </a:bodyPr>
          <a:lstStyle/>
          <a:p>
            <a:pPr algn="ctr">
              <a:defRPr/>
            </a:pPr>
            <a:r>
              <a:rPr lang="en-US" sz="1600" b="1" dirty="0">
                <a:ln w="12700">
                  <a:noFill/>
                  <a:prstDash val="solid"/>
                </a:ln>
                <a:solidFill>
                  <a:schemeClr val="bg1"/>
                </a:solidFill>
                <a:effectLst>
                  <a:outerShdw blurRad="41275" dist="20320" dir="1800000" algn="tl" rotWithShape="0">
                    <a:srgbClr val="000000">
                      <a:alpha val="40000"/>
                    </a:srgbClr>
                  </a:outerShdw>
                </a:effectLst>
                <a:latin typeface="Americana BT" panose="02020504070506020904" pitchFamily="18" charset="0"/>
                <a:cs typeface="Microsoft Tai Le" panose="020B0502040204020203" pitchFamily="34" charset="0"/>
              </a:rPr>
              <a:t>Florida Atlantic University</a:t>
            </a:r>
          </a:p>
          <a:p>
            <a:pPr algn="ctr">
              <a:defRPr/>
            </a:pPr>
            <a:r>
              <a:rPr lang="en-US" sz="1600" b="1" dirty="0">
                <a:ln w="12700">
                  <a:noFill/>
                  <a:prstDash val="solid"/>
                </a:ln>
                <a:solidFill>
                  <a:schemeClr val="bg1"/>
                </a:solidFill>
                <a:effectLst>
                  <a:outerShdw blurRad="41275" dist="20320" dir="1800000" algn="tl" rotWithShape="0">
                    <a:srgbClr val="000000">
                      <a:alpha val="40000"/>
                    </a:srgbClr>
                  </a:outerShdw>
                </a:effectLst>
                <a:latin typeface="Americana BT" panose="02020504070506020904" pitchFamily="18" charset="0"/>
                <a:cs typeface="Microsoft Tai Le" panose="020B0502040204020203" pitchFamily="34" charset="0"/>
              </a:rPr>
              <a:t>Christine E. Lynn College of Nursing</a:t>
            </a:r>
          </a:p>
          <a:p>
            <a:pPr algn="ctr">
              <a:defRPr/>
            </a:pPr>
            <a:r>
              <a:rPr lang="en-US" sz="1600" b="1" dirty="0">
                <a:ln w="12700">
                  <a:noFill/>
                  <a:prstDash val="solid"/>
                </a:ln>
                <a:solidFill>
                  <a:schemeClr val="bg1"/>
                </a:solidFill>
                <a:effectLst>
                  <a:outerShdw blurRad="41275" dist="20320" dir="1800000" algn="tl" rotWithShape="0">
                    <a:srgbClr val="000000">
                      <a:alpha val="40000"/>
                    </a:srgbClr>
                  </a:outerShdw>
                </a:effectLst>
                <a:latin typeface="Americana BT" panose="02020504070506020904" pitchFamily="18" charset="0"/>
                <a:cs typeface="Microsoft Tai Le" panose="020B0502040204020203" pitchFamily="34" charset="0"/>
              </a:rPr>
              <a:t>Boca Raton, Florida</a:t>
            </a:r>
          </a:p>
        </p:txBody>
      </p:sp>
      <p:sp>
        <p:nvSpPr>
          <p:cNvPr id="3" name="Rectangle 2"/>
          <p:cNvSpPr/>
          <p:nvPr/>
        </p:nvSpPr>
        <p:spPr>
          <a:xfrm>
            <a:off x="5044831" y="4960990"/>
            <a:ext cx="4099169" cy="2092881"/>
          </a:xfrm>
          <a:prstGeom prst="rect">
            <a:avLst/>
          </a:prstGeom>
        </p:spPr>
        <p:txBody>
          <a:bodyPr wrap="square">
            <a:spAutoFit/>
          </a:bodyPr>
          <a:lstStyle/>
          <a:p>
            <a:r>
              <a:rPr lang="en-US" sz="1600" i="1" dirty="0"/>
              <a:t>For more information contact:</a:t>
            </a:r>
            <a:endParaRPr lang="en-US" sz="1600" dirty="0"/>
          </a:p>
          <a:p>
            <a:r>
              <a:rPr lang="en-US" sz="1600" i="1" dirty="0"/>
              <a:t>Florida Atlantic University</a:t>
            </a:r>
            <a:endParaRPr lang="en-US" sz="1600" dirty="0"/>
          </a:p>
          <a:p>
            <a:r>
              <a:rPr lang="en-US" sz="1600" i="1" dirty="0"/>
              <a:t>Ruth M. Tappen, </a:t>
            </a:r>
            <a:r>
              <a:rPr lang="en-US" sz="1600" i="1" dirty="0" err="1"/>
              <a:t>EdD</a:t>
            </a:r>
            <a:r>
              <a:rPr lang="en-US" sz="1600" i="1" dirty="0"/>
              <a:t>, RN, FAAN</a:t>
            </a:r>
            <a:endParaRPr lang="en-US" sz="1600" dirty="0"/>
          </a:p>
          <a:p>
            <a:r>
              <a:rPr lang="en-US" sz="1600" i="1" dirty="0"/>
              <a:t>777 Glades Rd, Boca Raton, FL 33431</a:t>
            </a:r>
            <a:endParaRPr lang="en-US" sz="1600" dirty="0"/>
          </a:p>
          <a:p>
            <a:r>
              <a:rPr lang="en-US" sz="1600" i="1" dirty="0"/>
              <a:t>Phone: 561-297-2613</a:t>
            </a:r>
            <a:endParaRPr lang="en-US" sz="1600" dirty="0"/>
          </a:p>
          <a:p>
            <a:r>
              <a:rPr lang="en-US" sz="1600" i="1" dirty="0"/>
              <a:t>Email: </a:t>
            </a:r>
            <a:r>
              <a:rPr lang="en-US" sz="1600" i="1" u="sng" dirty="0">
                <a:hlinkClick r:id="rId3"/>
              </a:rPr>
              <a:t>rtappen@health.fau.edu</a:t>
            </a:r>
            <a:r>
              <a:rPr lang="en-US" sz="1600" i="1" dirty="0"/>
              <a:t>     </a:t>
            </a:r>
            <a:br>
              <a:rPr lang="en-US" sz="1600" i="1" dirty="0"/>
            </a:br>
            <a:r>
              <a:rPr lang="en-US" sz="1600" i="1" dirty="0"/>
              <a:t>Project Email: </a:t>
            </a:r>
            <a:r>
              <a:rPr lang="en-US" sz="1600" i="1" u="sng" dirty="0">
                <a:hlinkClick r:id="rId4"/>
              </a:rPr>
              <a:t>nurtappen@health.fau.edu</a:t>
            </a:r>
            <a:endParaRPr lang="en-US" sz="1600" dirty="0"/>
          </a:p>
          <a:p>
            <a:endParaRPr lang="en-US" dirty="0"/>
          </a:p>
        </p:txBody>
      </p:sp>
    </p:spTree>
    <p:extLst>
      <p:ext uri="{BB962C8B-B14F-4D97-AF65-F5344CB8AC3E}">
        <p14:creationId xmlns:p14="http://schemas.microsoft.com/office/powerpoint/2010/main" val="403997151"/>
      </p:ext>
    </p:extLst>
  </p:cSld>
  <p:clrMapOvr>
    <a:masterClrMapping/>
  </p:clrMapOvr>
  <mc:AlternateContent xmlns:mc="http://schemas.openxmlformats.org/markup-compatibility/2006" xmlns:p14="http://schemas.microsoft.com/office/powerpoint/2010/main">
    <mc:Choice Requires="p14">
      <p:transition spd="slow" p14:dur="2000" advTm="11551"/>
    </mc:Choice>
    <mc:Fallback xmlns="">
      <p:transition spd="slow" advTm="115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BB7C-9BBB-40C0-84C0-E436D6C8D180}"/>
              </a:ext>
            </a:extLst>
          </p:cNvPr>
          <p:cNvSpPr>
            <a:spLocks noGrp="1"/>
          </p:cNvSpPr>
          <p:nvPr>
            <p:ph type="title"/>
          </p:nvPr>
        </p:nvSpPr>
        <p:spPr>
          <a:xfrm>
            <a:off x="217714" y="900165"/>
            <a:ext cx="8229600" cy="854930"/>
          </a:xfrm>
        </p:spPr>
        <p:txBody>
          <a:bodyPr/>
          <a:lstStyle/>
          <a:p>
            <a:r>
              <a:rPr lang="en-US" dirty="0"/>
              <a:t>Benefits of the Guide</a:t>
            </a:r>
          </a:p>
        </p:txBody>
      </p:sp>
      <p:sp>
        <p:nvSpPr>
          <p:cNvPr id="3" name="Content Placeholder 2">
            <a:extLst>
              <a:ext uri="{FF2B5EF4-FFF2-40B4-BE49-F238E27FC236}">
                <a16:creationId xmlns:a16="http://schemas.microsoft.com/office/drawing/2014/main" id="{FF3AC301-850D-42DE-BB54-D57AADC7A606}"/>
              </a:ext>
            </a:extLst>
          </p:cNvPr>
          <p:cNvSpPr>
            <a:spLocks noGrp="1"/>
          </p:cNvSpPr>
          <p:nvPr>
            <p:ph idx="1"/>
          </p:nvPr>
        </p:nvSpPr>
        <p:spPr>
          <a:xfrm>
            <a:off x="620486" y="1992086"/>
            <a:ext cx="8066314" cy="4223657"/>
          </a:xfrm>
        </p:spPr>
        <p:txBody>
          <a:bodyPr/>
          <a:lstStyle/>
          <a:p>
            <a:r>
              <a:rPr lang="en-US" sz="2800" dirty="0"/>
              <a:t>It provides factual information about the care that can be provided in your facility</a:t>
            </a:r>
          </a:p>
          <a:p>
            <a:r>
              <a:rPr lang="en-US" sz="2800" dirty="0"/>
              <a:t>It addresses questions about that care in the right setting and the available choices when a resident’s condition changes</a:t>
            </a:r>
          </a:p>
          <a:p>
            <a:r>
              <a:rPr lang="en-US" sz="2800" dirty="0"/>
              <a:t>Our study demonstrated that facilities who include the Guide in their readmission strategy significantly reduced avoidable transfers</a:t>
            </a:r>
          </a:p>
        </p:txBody>
      </p:sp>
    </p:spTree>
    <p:extLst>
      <p:ext uri="{BB962C8B-B14F-4D97-AF65-F5344CB8AC3E}">
        <p14:creationId xmlns:p14="http://schemas.microsoft.com/office/powerpoint/2010/main" val="150525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61F8A-C70C-488B-B246-5AF3D9F214FE}"/>
              </a:ext>
            </a:extLst>
          </p:cNvPr>
          <p:cNvSpPr>
            <a:spLocks noGrp="1"/>
          </p:cNvSpPr>
          <p:nvPr>
            <p:ph type="title"/>
          </p:nvPr>
        </p:nvSpPr>
        <p:spPr>
          <a:xfrm>
            <a:off x="703384" y="731836"/>
            <a:ext cx="7983415" cy="1434421"/>
          </a:xfrm>
        </p:spPr>
        <p:txBody>
          <a:bodyPr/>
          <a:lstStyle/>
          <a:p>
            <a:r>
              <a:rPr lang="en-US" sz="4000" dirty="0">
                <a:solidFill>
                  <a:srgbClr val="FF0000"/>
                </a:solidFill>
              </a:rPr>
              <a:t>Nursing Homes Using the Guide:</a:t>
            </a:r>
            <a:br>
              <a:rPr lang="en-US" sz="4000" dirty="0">
                <a:solidFill>
                  <a:srgbClr val="FF0000"/>
                </a:solidFill>
              </a:rPr>
            </a:br>
            <a:r>
              <a:rPr lang="en-US" sz="4000" dirty="0">
                <a:solidFill>
                  <a:srgbClr val="FF0000"/>
                </a:solidFill>
              </a:rPr>
              <a:t>Strategy and Success</a:t>
            </a:r>
          </a:p>
        </p:txBody>
      </p:sp>
      <p:graphicFrame>
        <p:nvGraphicFramePr>
          <p:cNvPr id="4" name="Content Placeholder 3">
            <a:extLst>
              <a:ext uri="{FF2B5EF4-FFF2-40B4-BE49-F238E27FC236}">
                <a16:creationId xmlns:a16="http://schemas.microsoft.com/office/drawing/2014/main" id="{94C3804A-FBDF-4578-A81A-5305624C656B}"/>
              </a:ext>
            </a:extLst>
          </p:cNvPr>
          <p:cNvGraphicFramePr>
            <a:graphicFrameLocks noGrp="1"/>
          </p:cNvGraphicFramePr>
          <p:nvPr>
            <p:ph idx="1"/>
            <p:extLst>
              <p:ext uri="{D42A27DB-BD31-4B8C-83A1-F6EECF244321}">
                <p14:modId xmlns:p14="http://schemas.microsoft.com/office/powerpoint/2010/main" val="1112312816"/>
              </p:ext>
            </p:extLst>
          </p:nvPr>
        </p:nvGraphicFramePr>
        <p:xfrm>
          <a:off x="457201" y="1905856"/>
          <a:ext cx="8405447" cy="422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60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0C2-2253-4AF7-B604-B2D9EFB23678}"/>
              </a:ext>
            </a:extLst>
          </p:cNvPr>
          <p:cNvSpPr>
            <a:spLocks noGrp="1"/>
          </p:cNvSpPr>
          <p:nvPr>
            <p:ph type="title"/>
          </p:nvPr>
        </p:nvSpPr>
        <p:spPr>
          <a:xfrm>
            <a:off x="1379483" y="1008992"/>
            <a:ext cx="5975131" cy="1016875"/>
          </a:xfrm>
        </p:spPr>
        <p:txBody>
          <a:bodyPr/>
          <a:lstStyle/>
          <a:p>
            <a:r>
              <a:rPr lang="en-US" sz="3600" dirty="0">
                <a:solidFill>
                  <a:srgbClr val="FF0000"/>
                </a:solidFill>
              </a:rPr>
              <a:t>Use of the Guide can</a:t>
            </a:r>
            <a:br>
              <a:rPr lang="en-US" sz="3600" dirty="0">
                <a:solidFill>
                  <a:srgbClr val="FF0000"/>
                </a:solidFill>
              </a:rPr>
            </a:br>
            <a:r>
              <a:rPr lang="en-US" sz="3600" dirty="0">
                <a:solidFill>
                  <a:srgbClr val="FF0000"/>
                </a:solidFill>
              </a:rPr>
              <a:t>also Support QAPI</a:t>
            </a:r>
          </a:p>
        </p:txBody>
      </p:sp>
      <p:sp>
        <p:nvSpPr>
          <p:cNvPr id="3" name="Content Placeholder 2">
            <a:extLst>
              <a:ext uri="{FF2B5EF4-FFF2-40B4-BE49-F238E27FC236}">
                <a16:creationId xmlns:a16="http://schemas.microsoft.com/office/drawing/2014/main" id="{A4A5B7CA-623B-45E3-86DA-0776C46A4EFC}"/>
              </a:ext>
            </a:extLst>
          </p:cNvPr>
          <p:cNvSpPr>
            <a:spLocks noGrp="1"/>
          </p:cNvSpPr>
          <p:nvPr>
            <p:ph idx="1"/>
          </p:nvPr>
        </p:nvSpPr>
        <p:spPr>
          <a:xfrm>
            <a:off x="457199" y="2198914"/>
            <a:ext cx="7413171" cy="3927249"/>
          </a:xfrm>
        </p:spPr>
        <p:txBody>
          <a:bodyPr/>
          <a:lstStyle/>
          <a:p>
            <a:pPr marL="0" indent="0" algn="ctr">
              <a:buNone/>
            </a:pPr>
            <a:r>
              <a:rPr lang="en-US" sz="2400" dirty="0"/>
              <a:t>QAPI - Improving avoidable Readmissions</a:t>
            </a:r>
          </a:p>
          <a:p>
            <a:pPr marL="0" indent="0" algn="ctr">
              <a:buNone/>
            </a:pPr>
            <a:r>
              <a:rPr lang="en-US" sz="2400" dirty="0"/>
              <a:t>The Guide as a Tool</a:t>
            </a:r>
          </a:p>
          <a:p>
            <a:pPr lvl="1">
              <a:spcBef>
                <a:spcPts val="1200"/>
              </a:spcBef>
              <a:spcAft>
                <a:spcPts val="1200"/>
              </a:spcAft>
              <a:buFont typeface="Wingdings" pitchFamily="2" charset="2"/>
              <a:buChar char="Ø"/>
            </a:pPr>
            <a:r>
              <a:rPr lang="en-US" sz="2400" dirty="0"/>
              <a:t>Provides factual information on whether to go  or not go to the hospital</a:t>
            </a:r>
          </a:p>
          <a:p>
            <a:pPr lvl="1">
              <a:spcAft>
                <a:spcPts val="1200"/>
              </a:spcAft>
              <a:buFont typeface="Wingdings" pitchFamily="2" charset="2"/>
              <a:buChar char="Ø"/>
            </a:pPr>
            <a:r>
              <a:rPr lang="en-US" sz="2400" dirty="0"/>
              <a:t>Supports ongoing education for all staff  on ways to prevent “panic transfers to the ED”</a:t>
            </a:r>
          </a:p>
          <a:p>
            <a:pPr lvl="1">
              <a:spcAft>
                <a:spcPts val="1200"/>
              </a:spcAft>
              <a:buFont typeface="Wingdings" pitchFamily="2" charset="2"/>
              <a:buChar char="Ø"/>
            </a:pPr>
            <a:r>
              <a:rPr lang="en-US" sz="2400" dirty="0"/>
              <a:t>Identifies areas for organizational  improvement</a:t>
            </a:r>
          </a:p>
          <a:p>
            <a:endParaRPr lang="en-US" sz="2400" dirty="0"/>
          </a:p>
        </p:txBody>
      </p:sp>
    </p:spTree>
    <p:extLst>
      <p:ext uri="{BB962C8B-B14F-4D97-AF65-F5344CB8AC3E}">
        <p14:creationId xmlns:p14="http://schemas.microsoft.com/office/powerpoint/2010/main" val="11563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C6F8B2-611A-4C8A-9890-8299466E05F0}"/>
              </a:ext>
            </a:extLst>
          </p:cNvPr>
          <p:cNvSpPr txBox="1"/>
          <p:nvPr/>
        </p:nvSpPr>
        <p:spPr>
          <a:xfrm>
            <a:off x="438591" y="1325676"/>
            <a:ext cx="8609161" cy="830997"/>
          </a:xfrm>
          <a:prstGeom prst="rect">
            <a:avLst/>
          </a:prstGeom>
          <a:noFill/>
        </p:spPr>
        <p:txBody>
          <a:bodyPr wrap="square" rtlCol="0">
            <a:spAutoFit/>
          </a:bodyPr>
          <a:lstStyle/>
          <a:p>
            <a:pPr algn="ctr">
              <a:spcBef>
                <a:spcPts val="0"/>
              </a:spcBef>
              <a:spcAft>
                <a:spcPts val="1200"/>
              </a:spcAft>
              <a:buClr>
                <a:srgbClr val="A10000"/>
              </a:buClr>
            </a:pPr>
            <a:r>
              <a:rPr lang="en-US" sz="2400" dirty="0">
                <a:ln w="12700">
                  <a:solidFill>
                    <a:srgbClr val="002060"/>
                  </a:solidFill>
                  <a:prstDash val="solid"/>
                </a:ln>
                <a:solidFill>
                  <a:srgbClr val="FA0000"/>
                </a:solidFill>
                <a:latin typeface="Americana BT" panose="02020504070506020904" pitchFamily="18" charset="0"/>
                <a:cs typeface="Microsoft Tai Le" panose="020B0502040204020203" pitchFamily="34" charset="0"/>
              </a:rPr>
              <a:t>FACILITIES THAT USE BOTH REPORT INCREASED</a:t>
            </a:r>
            <a:br>
              <a:rPr lang="en-US" sz="2400" dirty="0">
                <a:ln w="12700">
                  <a:solidFill>
                    <a:srgbClr val="002060"/>
                  </a:solidFill>
                  <a:prstDash val="solid"/>
                </a:ln>
                <a:solidFill>
                  <a:srgbClr val="FA0000"/>
                </a:solidFill>
                <a:latin typeface="Americana BT" panose="02020504070506020904" pitchFamily="18" charset="0"/>
                <a:cs typeface="Microsoft Tai Le" panose="020B0502040204020203" pitchFamily="34" charset="0"/>
              </a:rPr>
            </a:br>
            <a:r>
              <a:rPr lang="en-US" sz="2400" dirty="0">
                <a:ln w="12700">
                  <a:solidFill>
                    <a:srgbClr val="002060"/>
                  </a:solidFill>
                  <a:prstDash val="solid"/>
                </a:ln>
                <a:solidFill>
                  <a:srgbClr val="FA0000"/>
                </a:solidFill>
                <a:latin typeface="Americana BT" panose="02020504070506020904" pitchFamily="18" charset="0"/>
                <a:cs typeface="Microsoft Tai Le" panose="020B0502040204020203" pitchFamily="34" charset="0"/>
              </a:rPr>
              <a:t> REDUCTION IN FAMILY INSISTED TRANSFERS!</a:t>
            </a:r>
          </a:p>
        </p:txBody>
      </p:sp>
      <p:sp>
        <p:nvSpPr>
          <p:cNvPr id="9" name="Title 8">
            <a:extLst>
              <a:ext uri="{FF2B5EF4-FFF2-40B4-BE49-F238E27FC236}">
                <a16:creationId xmlns:a16="http://schemas.microsoft.com/office/drawing/2014/main" id="{B03C1D1E-6498-41CF-99D5-8A8DDA5B9CBD}"/>
              </a:ext>
            </a:extLst>
          </p:cNvPr>
          <p:cNvSpPr>
            <a:spLocks noGrp="1"/>
          </p:cNvSpPr>
          <p:nvPr>
            <p:ph type="title"/>
          </p:nvPr>
        </p:nvSpPr>
        <p:spPr>
          <a:xfrm>
            <a:off x="0" y="776486"/>
            <a:ext cx="8686800" cy="549189"/>
          </a:xfrm>
        </p:spPr>
        <p:txBody>
          <a:bodyPr/>
          <a:lstStyle/>
          <a:p>
            <a:r>
              <a:rPr lang="en-US" sz="4000" dirty="0"/>
              <a:t>The Guide Complements Interact </a:t>
            </a:r>
          </a:p>
        </p:txBody>
      </p:sp>
      <p:sp>
        <p:nvSpPr>
          <p:cNvPr id="3" name="Text Placeholder 2">
            <a:extLst>
              <a:ext uri="{FF2B5EF4-FFF2-40B4-BE49-F238E27FC236}">
                <a16:creationId xmlns:a16="http://schemas.microsoft.com/office/drawing/2014/main" id="{E678C0C1-DB51-4876-B994-F042DDE87B24}"/>
              </a:ext>
            </a:extLst>
          </p:cNvPr>
          <p:cNvSpPr>
            <a:spLocks noGrp="1"/>
          </p:cNvSpPr>
          <p:nvPr>
            <p:ph type="body" idx="1"/>
          </p:nvPr>
        </p:nvSpPr>
        <p:spPr>
          <a:xfrm>
            <a:off x="1295186" y="2394494"/>
            <a:ext cx="3048214" cy="639762"/>
          </a:xfrm>
        </p:spPr>
        <p:txBody>
          <a:bodyPr/>
          <a:lstStyle/>
          <a:p>
            <a:r>
              <a:rPr lang="en-US" dirty="0"/>
              <a:t>INTERACT</a:t>
            </a:r>
          </a:p>
        </p:txBody>
      </p:sp>
      <p:sp>
        <p:nvSpPr>
          <p:cNvPr id="4" name="Content Placeholder 3">
            <a:extLst>
              <a:ext uri="{FF2B5EF4-FFF2-40B4-BE49-F238E27FC236}">
                <a16:creationId xmlns:a16="http://schemas.microsoft.com/office/drawing/2014/main" id="{CAAB1A72-0D43-442F-85B5-BAE2ACFC4054}"/>
              </a:ext>
            </a:extLst>
          </p:cNvPr>
          <p:cNvSpPr>
            <a:spLocks noGrp="1"/>
          </p:cNvSpPr>
          <p:nvPr>
            <p:ph sz="half" idx="2"/>
          </p:nvPr>
        </p:nvSpPr>
        <p:spPr>
          <a:xfrm>
            <a:off x="500743" y="3093099"/>
            <a:ext cx="3780505" cy="2847622"/>
          </a:xfrm>
        </p:spPr>
        <p:txBody>
          <a:bodyPr/>
          <a:lstStyle/>
          <a:p>
            <a:pPr>
              <a:buFont typeface="Wingdings" panose="05000000000000000000" pitchFamily="2" charset="2"/>
              <a:buChar char="Ø"/>
            </a:pPr>
            <a:r>
              <a:rPr lang="en-US" dirty="0"/>
              <a:t>Quality improvement program </a:t>
            </a:r>
          </a:p>
          <a:p>
            <a:pPr>
              <a:buFont typeface="Wingdings" panose="05000000000000000000" pitchFamily="2" charset="2"/>
              <a:buChar char="Ø"/>
            </a:pPr>
            <a:r>
              <a:rPr lang="en-US" dirty="0"/>
              <a:t>Tools and resources to help identify, evaluate, and manage changes in condition</a:t>
            </a:r>
          </a:p>
        </p:txBody>
      </p:sp>
      <p:sp>
        <p:nvSpPr>
          <p:cNvPr id="5" name="Text Placeholder 4">
            <a:extLst>
              <a:ext uri="{FF2B5EF4-FFF2-40B4-BE49-F238E27FC236}">
                <a16:creationId xmlns:a16="http://schemas.microsoft.com/office/drawing/2014/main" id="{8E7573EA-ED0F-412B-B6C4-B9616E2834B3}"/>
              </a:ext>
            </a:extLst>
          </p:cNvPr>
          <p:cNvSpPr>
            <a:spLocks noGrp="1"/>
          </p:cNvSpPr>
          <p:nvPr>
            <p:ph type="body" sz="quarter" idx="3"/>
          </p:nvPr>
        </p:nvSpPr>
        <p:spPr>
          <a:xfrm>
            <a:off x="5707242" y="2394494"/>
            <a:ext cx="2489700" cy="639762"/>
          </a:xfrm>
        </p:spPr>
        <p:txBody>
          <a:bodyPr/>
          <a:lstStyle/>
          <a:p>
            <a:r>
              <a:rPr lang="en-US" dirty="0"/>
              <a:t>Decision Guide</a:t>
            </a:r>
          </a:p>
        </p:txBody>
      </p:sp>
      <p:sp>
        <p:nvSpPr>
          <p:cNvPr id="6" name="Content Placeholder 5">
            <a:extLst>
              <a:ext uri="{FF2B5EF4-FFF2-40B4-BE49-F238E27FC236}">
                <a16:creationId xmlns:a16="http://schemas.microsoft.com/office/drawing/2014/main" id="{80FC0337-80C1-4DBB-B693-DCA49C604D3F}"/>
              </a:ext>
            </a:extLst>
          </p:cNvPr>
          <p:cNvSpPr>
            <a:spLocks noGrp="1"/>
          </p:cNvSpPr>
          <p:nvPr>
            <p:ph sz="quarter" idx="4"/>
          </p:nvPr>
        </p:nvSpPr>
        <p:spPr>
          <a:xfrm>
            <a:off x="5293809" y="3093099"/>
            <a:ext cx="3680823" cy="2847622"/>
          </a:xfrm>
        </p:spPr>
        <p:txBody>
          <a:bodyPr/>
          <a:lstStyle/>
          <a:p>
            <a:pPr>
              <a:buFont typeface="Wingdings" panose="05000000000000000000" pitchFamily="2" charset="2"/>
              <a:buChar char="Ø"/>
            </a:pPr>
            <a:r>
              <a:rPr lang="en-US" dirty="0"/>
              <a:t>To inform residents and families of treatments provided in nursing home. </a:t>
            </a:r>
          </a:p>
          <a:p>
            <a:pPr>
              <a:buFont typeface="Wingdings" panose="05000000000000000000" pitchFamily="2" charset="2"/>
              <a:buChar char="Ø"/>
            </a:pPr>
            <a:r>
              <a:rPr lang="en-US" dirty="0"/>
              <a:t>Elicit questions on sensitive issues like end of life care </a:t>
            </a:r>
          </a:p>
        </p:txBody>
      </p:sp>
      <p:sp>
        <p:nvSpPr>
          <p:cNvPr id="10" name="Plus 9"/>
          <p:cNvSpPr/>
          <p:nvPr/>
        </p:nvSpPr>
        <p:spPr>
          <a:xfrm>
            <a:off x="4108711" y="2578368"/>
            <a:ext cx="814640" cy="920601"/>
          </a:xfrm>
          <a:prstGeom prst="mathPlus">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8694BBC-EE21-5D4C-84D2-4094082FF6C2}"/>
              </a:ext>
            </a:extLst>
          </p:cNvPr>
          <p:cNvSpPr/>
          <p:nvPr/>
        </p:nvSpPr>
        <p:spPr>
          <a:xfrm>
            <a:off x="170997" y="2156673"/>
            <a:ext cx="4020003" cy="392484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A422E11-A7F0-6147-A485-10393C9AA44A}"/>
              </a:ext>
            </a:extLst>
          </p:cNvPr>
          <p:cNvSpPr/>
          <p:nvPr/>
        </p:nvSpPr>
        <p:spPr>
          <a:xfrm>
            <a:off x="4791262" y="2200222"/>
            <a:ext cx="4110251" cy="388129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8E47A613-E9D5-1141-AC89-6D610A44F238}"/>
              </a:ext>
            </a:extLst>
          </p:cNvPr>
          <p:cNvSpPr txBox="1">
            <a:spLocks/>
          </p:cNvSpPr>
          <p:nvPr/>
        </p:nvSpPr>
        <p:spPr bwMode="auto">
          <a:xfrm>
            <a:off x="4097266" y="3150847"/>
            <a:ext cx="83753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2400" b="1" kern="1200">
                <a:solidFill>
                  <a:schemeClr val="tx1"/>
                </a:solidFill>
                <a:latin typeface="+mn-lt"/>
                <a:ea typeface="ＭＳ Ｐゴシック" pitchFamily="32" charset="-128"/>
                <a:cs typeface="ＭＳ Ｐゴシック" pitchFamily="32" charset="-128"/>
              </a:defRPr>
            </a:lvl1pPr>
            <a:lvl2pPr marL="457200" indent="0" algn="l" defTabSz="457200" rtl="0" eaLnBrk="0" fontAlgn="base" hangingPunct="0">
              <a:spcBef>
                <a:spcPct val="20000"/>
              </a:spcBef>
              <a:spcAft>
                <a:spcPct val="0"/>
              </a:spcAft>
              <a:buFont typeface="Arial" pitchFamily="34" charset="0"/>
              <a:buNone/>
              <a:defRPr sz="2000" b="1" kern="1200">
                <a:solidFill>
                  <a:schemeClr val="tx1"/>
                </a:solidFill>
                <a:latin typeface="+mn-lt"/>
                <a:ea typeface="ＭＳ Ｐゴシック" pitchFamily="32" charset="-128"/>
                <a:cs typeface="ＭＳ Ｐゴシック" pitchFamily="32" charset="-128"/>
              </a:defRPr>
            </a:lvl2pPr>
            <a:lvl3pPr marL="914400" indent="0" algn="l" defTabSz="457200" rtl="0" eaLnBrk="0" fontAlgn="base" hangingPunct="0">
              <a:spcBef>
                <a:spcPct val="20000"/>
              </a:spcBef>
              <a:spcAft>
                <a:spcPct val="0"/>
              </a:spcAft>
              <a:buFont typeface="Arial" pitchFamily="34" charset="0"/>
              <a:buNone/>
              <a:defRPr sz="1800" b="1" kern="1200">
                <a:solidFill>
                  <a:schemeClr val="tx1"/>
                </a:solidFill>
                <a:latin typeface="+mn-lt"/>
                <a:ea typeface="ＭＳ Ｐゴシック" pitchFamily="32" charset="-128"/>
                <a:cs typeface="ＭＳ Ｐゴシック" pitchFamily="32" charset="-128"/>
              </a:defRPr>
            </a:lvl3pPr>
            <a:lvl4pPr marL="1371600" indent="0" algn="l" defTabSz="457200" rtl="0" eaLnBrk="0" fontAlgn="base" hangingPunct="0">
              <a:spcBef>
                <a:spcPct val="20000"/>
              </a:spcBef>
              <a:spcAft>
                <a:spcPct val="0"/>
              </a:spcAft>
              <a:buFont typeface="Arial" pitchFamily="34" charset="0"/>
              <a:buNone/>
              <a:defRPr sz="1600" b="1" kern="1200">
                <a:solidFill>
                  <a:schemeClr val="tx1"/>
                </a:solidFill>
                <a:latin typeface="+mn-lt"/>
                <a:ea typeface="ＭＳ Ｐゴシック" pitchFamily="32" charset="-128"/>
                <a:cs typeface="ＭＳ Ｐゴシック" pitchFamily="32" charset="-128"/>
              </a:defRPr>
            </a:lvl4pPr>
            <a:lvl5pPr marL="1828800" indent="0" algn="l" defTabSz="457200" rtl="0" eaLnBrk="0" fontAlgn="base" hangingPunct="0">
              <a:spcBef>
                <a:spcPct val="20000"/>
              </a:spcBef>
              <a:spcAft>
                <a:spcPct val="0"/>
              </a:spcAft>
              <a:buFont typeface="Arial" pitchFamily="34" charset="0"/>
              <a:buNone/>
              <a:defRPr sz="1600" b="1" kern="1200">
                <a:solidFill>
                  <a:schemeClr val="tx1"/>
                </a:solidFill>
                <a:latin typeface="+mn-lt"/>
                <a:ea typeface="ＭＳ Ｐゴシック" pitchFamily="32" charset="-128"/>
                <a:cs typeface="ＭＳ Ｐゴシック" pitchFamily="32" charset="-128"/>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i="1" dirty="0">
                <a:solidFill>
                  <a:srgbClr val="00B050"/>
                </a:solidFill>
              </a:rPr>
              <a:t>plus</a:t>
            </a:r>
          </a:p>
        </p:txBody>
      </p:sp>
    </p:spTree>
    <p:extLst>
      <p:ext uri="{BB962C8B-B14F-4D97-AF65-F5344CB8AC3E}">
        <p14:creationId xmlns:p14="http://schemas.microsoft.com/office/powerpoint/2010/main" val="346712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FEC40AF-49D6-443B-ABAF-8C4A84502F8D}"/>
              </a:ext>
            </a:extLst>
          </p:cNvPr>
          <p:cNvGraphicFramePr>
            <a:graphicFrameLocks noGrp="1"/>
          </p:cNvGraphicFramePr>
          <p:nvPr>
            <p:ph idx="1"/>
            <p:extLst>
              <p:ext uri="{D42A27DB-BD31-4B8C-83A1-F6EECF244321}">
                <p14:modId xmlns:p14="http://schemas.microsoft.com/office/powerpoint/2010/main" val="2379934847"/>
              </p:ext>
            </p:extLst>
          </p:nvPr>
        </p:nvGraphicFramePr>
        <p:xfrm>
          <a:off x="154745" y="1041010"/>
          <a:ext cx="8532055" cy="5085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84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4ED9-3B10-41C2-BC86-0A7C9E304CD0}"/>
              </a:ext>
            </a:extLst>
          </p:cNvPr>
          <p:cNvSpPr>
            <a:spLocks noGrp="1"/>
          </p:cNvSpPr>
          <p:nvPr>
            <p:ph type="title"/>
          </p:nvPr>
        </p:nvSpPr>
        <p:spPr>
          <a:xfrm>
            <a:off x="457200" y="818721"/>
            <a:ext cx="8229600" cy="922525"/>
          </a:xfrm>
        </p:spPr>
        <p:txBody>
          <a:bodyPr/>
          <a:lstStyle/>
          <a:p>
            <a:r>
              <a:rPr lang="en-US" dirty="0"/>
              <a:t>Getting the Guide</a:t>
            </a:r>
          </a:p>
        </p:txBody>
      </p:sp>
      <p:pic>
        <p:nvPicPr>
          <p:cNvPr id="5" name="Picture 4" descr="A group of people standing in front of a screen&#10;&#10;Description generated with high confidence">
            <a:extLst>
              <a:ext uri="{FF2B5EF4-FFF2-40B4-BE49-F238E27FC236}">
                <a16:creationId xmlns:a16="http://schemas.microsoft.com/office/drawing/2014/main" id="{A24CE138-5156-40A5-B556-C79EF43A56A7}"/>
              </a:ext>
            </a:extLst>
          </p:cNvPr>
          <p:cNvPicPr>
            <a:picLocks noChangeAspect="1"/>
          </p:cNvPicPr>
          <p:nvPr/>
        </p:nvPicPr>
        <p:blipFill>
          <a:blip r:embed="rId2"/>
          <a:stretch>
            <a:fillRect/>
          </a:stretch>
        </p:blipFill>
        <p:spPr>
          <a:xfrm rot="412401">
            <a:off x="5225154" y="2071614"/>
            <a:ext cx="2166280" cy="2606134"/>
          </a:xfrm>
          <a:prstGeom prst="rect">
            <a:avLst/>
          </a:prstGeom>
        </p:spPr>
      </p:pic>
      <p:pic>
        <p:nvPicPr>
          <p:cNvPr id="7" name="Picture 6" descr="A close up of a piece of paper&#10;&#10;Description generated with high confidence">
            <a:extLst>
              <a:ext uri="{FF2B5EF4-FFF2-40B4-BE49-F238E27FC236}">
                <a16:creationId xmlns:a16="http://schemas.microsoft.com/office/drawing/2014/main" id="{11DD0809-F929-4D32-B039-9AB9991637AE}"/>
              </a:ext>
            </a:extLst>
          </p:cNvPr>
          <p:cNvPicPr>
            <a:picLocks noChangeAspect="1"/>
          </p:cNvPicPr>
          <p:nvPr/>
        </p:nvPicPr>
        <p:blipFill>
          <a:blip r:embed="rId3"/>
          <a:stretch>
            <a:fillRect/>
          </a:stretch>
        </p:blipFill>
        <p:spPr>
          <a:xfrm>
            <a:off x="7074287" y="2737576"/>
            <a:ext cx="1480347" cy="2691755"/>
          </a:xfrm>
          <a:prstGeom prst="rect">
            <a:avLst/>
          </a:prstGeom>
        </p:spPr>
      </p:pic>
      <p:sp>
        <p:nvSpPr>
          <p:cNvPr id="6" name="TextBox 5">
            <a:extLst>
              <a:ext uri="{FF2B5EF4-FFF2-40B4-BE49-F238E27FC236}">
                <a16:creationId xmlns:a16="http://schemas.microsoft.com/office/drawing/2014/main" id="{0F81C123-3F47-4D2C-A376-1BB48384B606}"/>
              </a:ext>
            </a:extLst>
          </p:cNvPr>
          <p:cNvSpPr txBox="1"/>
          <p:nvPr/>
        </p:nvSpPr>
        <p:spPr>
          <a:xfrm>
            <a:off x="649840" y="1741246"/>
            <a:ext cx="4128053" cy="1754326"/>
          </a:xfrm>
          <a:prstGeom prst="rect">
            <a:avLst/>
          </a:prstGeom>
          <a:noFill/>
        </p:spPr>
        <p:txBody>
          <a:bodyPr wrap="none" rtlCol="0">
            <a:spAutoFit/>
          </a:bodyPr>
          <a:lstStyle/>
          <a:p>
            <a:pPr marL="285750" indent="-285750">
              <a:buFont typeface="Arial" panose="020B0604020202020204" pitchFamily="34" charset="0"/>
              <a:buChar char="•"/>
            </a:pPr>
            <a:r>
              <a:rPr lang="en-US" dirty="0"/>
              <a:t>Download and print your guide</a:t>
            </a:r>
          </a:p>
          <a:p>
            <a:r>
              <a:rPr lang="en-US" dirty="0">
                <a:hlinkClick r:id="rId4"/>
              </a:rPr>
              <a:t>www.decisionguide.org</a:t>
            </a:r>
            <a:endParaRPr lang="en-US" dirty="0"/>
          </a:p>
          <a:p>
            <a:endParaRPr lang="en-US" dirty="0"/>
          </a:p>
          <a:p>
            <a:r>
              <a:rPr lang="en-US" dirty="0"/>
              <a:t>or</a:t>
            </a:r>
          </a:p>
          <a:p>
            <a:pPr marL="285750" indent="-285750">
              <a:buFont typeface="Arial" panose="020B0604020202020204" pitchFamily="34" charset="0"/>
              <a:buChar char="•"/>
            </a:pPr>
            <a:r>
              <a:rPr lang="en-US" dirty="0"/>
              <a:t>Purchase the Guide from Med Pass</a:t>
            </a:r>
          </a:p>
          <a:p>
            <a:r>
              <a:rPr lang="en-US" dirty="0"/>
              <a:t>at</a:t>
            </a:r>
          </a:p>
        </p:txBody>
      </p:sp>
      <p:cxnSp>
        <p:nvCxnSpPr>
          <p:cNvPr id="9" name="Straight Arrow Connector 8">
            <a:extLst>
              <a:ext uri="{FF2B5EF4-FFF2-40B4-BE49-F238E27FC236}">
                <a16:creationId xmlns:a16="http://schemas.microsoft.com/office/drawing/2014/main" id="{63F3103A-7308-4427-9285-6C2BA2BEC9E3}"/>
              </a:ext>
            </a:extLst>
          </p:cNvPr>
          <p:cNvCxnSpPr/>
          <p:nvPr/>
        </p:nvCxnSpPr>
        <p:spPr>
          <a:xfrm>
            <a:off x="3488788" y="3429000"/>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49840" y="3599431"/>
            <a:ext cx="4427153" cy="1138773"/>
          </a:xfrm>
          <a:prstGeom prst="rect">
            <a:avLst/>
          </a:prstGeom>
          <a:noFill/>
        </p:spPr>
        <p:txBody>
          <a:bodyPr wrap="square" rtlCol="0">
            <a:spAutoFit/>
          </a:bodyPr>
          <a:lstStyle/>
          <a:p>
            <a:r>
              <a:rPr lang="en-US" sz="1600" dirty="0">
                <a:hlinkClick r:id="rId5"/>
              </a:rPr>
              <a:t>https://www.med-pass.com/index.php/go-to-the-hospital-or-stay-here-guide-25-pack.html</a:t>
            </a:r>
            <a:endParaRPr lang="en-US" sz="1600" dirty="0"/>
          </a:p>
          <a:p>
            <a:r>
              <a:rPr lang="en-US" dirty="0"/>
              <a:t>for the booklet,</a:t>
            </a:r>
          </a:p>
          <a:p>
            <a:r>
              <a:rPr lang="en-US" dirty="0"/>
              <a:t>and</a:t>
            </a:r>
          </a:p>
        </p:txBody>
      </p:sp>
      <p:sp>
        <p:nvSpPr>
          <p:cNvPr id="8" name="TextBox 7"/>
          <p:cNvSpPr txBox="1"/>
          <p:nvPr/>
        </p:nvSpPr>
        <p:spPr>
          <a:xfrm>
            <a:off x="649840" y="4681542"/>
            <a:ext cx="4427153" cy="1107996"/>
          </a:xfrm>
          <a:prstGeom prst="rect">
            <a:avLst/>
          </a:prstGeom>
          <a:noFill/>
        </p:spPr>
        <p:txBody>
          <a:bodyPr wrap="square" rtlCol="0">
            <a:spAutoFit/>
          </a:bodyPr>
          <a:lstStyle/>
          <a:p>
            <a:r>
              <a:rPr lang="en-US" sz="1600" dirty="0">
                <a:hlinkClick r:id="rId6"/>
              </a:rPr>
              <a:t>https://www.med-pass.com/index.php/go-to-the-hospital-or-stay-here-brochure-25-pack.html</a:t>
            </a:r>
            <a:endParaRPr lang="en-US" sz="1600" dirty="0"/>
          </a:p>
          <a:p>
            <a:r>
              <a:rPr lang="en-US" dirty="0"/>
              <a:t>for the trifold</a:t>
            </a:r>
          </a:p>
        </p:txBody>
      </p:sp>
    </p:spTree>
    <p:extLst>
      <p:ext uri="{BB962C8B-B14F-4D97-AF65-F5344CB8AC3E}">
        <p14:creationId xmlns:p14="http://schemas.microsoft.com/office/powerpoint/2010/main" val="25650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 name="Diagram 24">
            <a:extLst>
              <a:ext uri="{FF2B5EF4-FFF2-40B4-BE49-F238E27FC236}">
                <a16:creationId xmlns:a16="http://schemas.microsoft.com/office/drawing/2014/main" id="{9EC3B68F-FEEB-4870-99C7-2A32DDAE8CAF}"/>
              </a:ext>
            </a:extLst>
          </p:cNvPr>
          <p:cNvGraphicFramePr/>
          <p:nvPr>
            <p:extLst>
              <p:ext uri="{D42A27DB-BD31-4B8C-83A1-F6EECF244321}">
                <p14:modId xmlns:p14="http://schemas.microsoft.com/office/powerpoint/2010/main" val="1325724632"/>
              </p:ext>
            </p:extLst>
          </p:nvPr>
        </p:nvGraphicFramePr>
        <p:xfrm>
          <a:off x="291353" y="928469"/>
          <a:ext cx="8754173" cy="383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0" y="4253952"/>
            <a:ext cx="5497830" cy="138499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34" charset="-128"/>
                <a:cs typeface="+mn-cs"/>
              </a:rPr>
              <a:t>Access Program Materials at </a:t>
            </a:r>
            <a:r>
              <a:rPr kumimoji="0" lang="en-US" sz="2400" b="1" i="0" u="none" strike="noStrike" kern="1200" cap="none" spc="0" normalizeH="0" baseline="0" noProof="0" dirty="0">
                <a:ln>
                  <a:noFill/>
                </a:ln>
                <a:solidFill>
                  <a:prstClr val="black"/>
                </a:solidFill>
                <a:effectLst/>
                <a:uLnTx/>
                <a:uFillTx/>
                <a:latin typeface="Arial"/>
                <a:ea typeface="ＭＳ Ｐゴシック" pitchFamily="34" charset="-128"/>
                <a:cs typeface="+mn-cs"/>
                <a:hlinkClick r:id="rId8"/>
              </a:rPr>
              <a:t>www.decisionguide.org</a:t>
            </a:r>
            <a:endParaRPr kumimoji="0" lang="en-US" sz="2400" b="1"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pic>
        <p:nvPicPr>
          <p:cNvPr id="4" name="Picture 3" descr="A group of people standing in front of a screen&#10;&#10;Description generated with high confidence">
            <a:extLst>
              <a:ext uri="{FF2B5EF4-FFF2-40B4-BE49-F238E27FC236}">
                <a16:creationId xmlns:a16="http://schemas.microsoft.com/office/drawing/2014/main" id="{A24CE138-5156-40A5-B556-C79EF43A56A7}"/>
              </a:ext>
            </a:extLst>
          </p:cNvPr>
          <p:cNvPicPr>
            <a:picLocks noChangeAspect="1"/>
          </p:cNvPicPr>
          <p:nvPr/>
        </p:nvPicPr>
        <p:blipFill>
          <a:blip r:embed="rId9"/>
          <a:stretch>
            <a:fillRect/>
          </a:stretch>
        </p:blipFill>
        <p:spPr>
          <a:xfrm rot="412401">
            <a:off x="5002319" y="3730404"/>
            <a:ext cx="2021612" cy="2432092"/>
          </a:xfrm>
          <a:prstGeom prst="rect">
            <a:avLst/>
          </a:prstGeom>
        </p:spPr>
      </p:pic>
      <p:pic>
        <p:nvPicPr>
          <p:cNvPr id="5" name="Picture 4" descr="A close up of a piece of paper&#10;&#10;Description generated with high confidence">
            <a:extLst>
              <a:ext uri="{FF2B5EF4-FFF2-40B4-BE49-F238E27FC236}">
                <a16:creationId xmlns:a16="http://schemas.microsoft.com/office/drawing/2014/main" id="{11DD0809-F929-4D32-B039-9AB9991637AE}"/>
              </a:ext>
            </a:extLst>
          </p:cNvPr>
          <p:cNvPicPr>
            <a:picLocks noChangeAspect="1"/>
          </p:cNvPicPr>
          <p:nvPr/>
        </p:nvPicPr>
        <p:blipFill>
          <a:blip r:embed="rId10"/>
          <a:stretch>
            <a:fillRect/>
          </a:stretch>
        </p:blipFill>
        <p:spPr>
          <a:xfrm rot="312720">
            <a:off x="7013648" y="3955071"/>
            <a:ext cx="1090429" cy="1982756"/>
          </a:xfrm>
          <a:prstGeom prst="rect">
            <a:avLst/>
          </a:prstGeom>
        </p:spPr>
      </p:pic>
    </p:spTree>
    <p:extLst>
      <p:ext uri="{BB962C8B-B14F-4D97-AF65-F5344CB8AC3E}">
        <p14:creationId xmlns:p14="http://schemas.microsoft.com/office/powerpoint/2010/main" val="3956206554"/>
      </p:ext>
    </p:extLst>
  </p:cSld>
  <p:clrMapOvr>
    <a:masterClrMapping/>
  </p:clrMapOvr>
  <mc:AlternateContent xmlns:mc="http://schemas.openxmlformats.org/markup-compatibility/2006" xmlns:p14="http://schemas.microsoft.com/office/powerpoint/2010/main">
    <mc:Choice Requires="p14">
      <p:transition spd="slow" p14:dur="2000" advTm="21475"/>
    </mc:Choice>
    <mc:Fallback xmlns="">
      <p:transition spd="slow" advTm="2147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a:spAutoFit/>
      </a:bodyPr>
      <a:lstStyle>
        <a:defPPr marL="571500" indent="-571500">
          <a:lnSpc>
            <a:spcPct val="150000"/>
          </a:lnSpc>
          <a:spcBef>
            <a:spcPts val="0"/>
          </a:spcBef>
          <a:spcAft>
            <a:spcPts val="1200"/>
          </a:spcAft>
          <a:buClr>
            <a:srgbClr val="A10000"/>
          </a:buClr>
          <a:buFont typeface="Wingdings" panose="05000000000000000000" pitchFamily="2" charset="2"/>
          <a:buChar char="Ø"/>
          <a:defRPr sz="2400" dirty="0">
            <a:ln w="12700">
              <a:solidFill>
                <a:srgbClr val="002060"/>
              </a:solidFill>
              <a:prstDash val="solid"/>
            </a:ln>
            <a:solidFill>
              <a:srgbClr val="000066"/>
            </a:solidFill>
            <a:latin typeface="Americana BT" panose="02020504070506020904" pitchFamily="18" charset="0"/>
            <a:cs typeface="Microsoft Tai Le" panose="020B0502040204020203"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a:spAutoFit/>
      </a:bodyPr>
      <a:lstStyle>
        <a:defPPr>
          <a:spcAft>
            <a:spcPts val="600"/>
          </a:spcAft>
          <a:defRPr sz="3200" b="1" dirty="0" smtClean="0">
            <a:ln w="12700">
              <a:solidFill>
                <a:srgbClr val="002060"/>
              </a:solidFill>
              <a:prstDash val="solid"/>
            </a:ln>
            <a:solidFill>
              <a:srgbClr val="00133A"/>
            </a:solidFill>
            <a:effectLst>
              <a:glow rad="101600">
                <a:schemeClr val="bg1">
                  <a:alpha val="60000"/>
                </a:schemeClr>
              </a:glow>
              <a:outerShdw blurRad="41275" dist="20320" dir="1800000" algn="tl" rotWithShape="0">
                <a:srgbClr val="000000">
                  <a:alpha val="40000"/>
                </a:srgbClr>
              </a:outerShdw>
            </a:effectLst>
            <a:latin typeface="Americana BT" panose="02020504070506020904" pitchFamily="18" charset="0"/>
            <a:cs typeface="Microsoft Tai Le" panose="020B0502040204020203" pitchFamily="34" charset="0"/>
          </a:defRPr>
        </a:defPPr>
      </a:lstStyle>
    </a:tx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4371</TotalTime>
  <Words>1538</Words>
  <Application>Microsoft Office PowerPoint</Application>
  <PresentationFormat>On-screen Show (4:3)</PresentationFormat>
  <Paragraphs>170</Paragraphs>
  <Slides>24</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Americana BT</vt:lpstr>
      <vt:lpstr>Arial</vt:lpstr>
      <vt:lpstr>Calibri</vt:lpstr>
      <vt:lpstr>Century Gothic</vt:lpstr>
      <vt:lpstr>Gill Sans MT</vt:lpstr>
      <vt:lpstr>Tahoma</vt:lpstr>
      <vt:lpstr>Times New Roman</vt:lpstr>
      <vt:lpstr>Wingdings</vt:lpstr>
      <vt:lpstr>Office Theme</vt:lpstr>
      <vt:lpstr>1_Office Theme</vt:lpstr>
      <vt:lpstr>2_Office Theme</vt:lpstr>
      <vt:lpstr>4_Office Theme</vt:lpstr>
      <vt:lpstr>5_Office Theme</vt:lpstr>
      <vt:lpstr>PowerPoint Presentation</vt:lpstr>
      <vt:lpstr>PowerPoint Presentation</vt:lpstr>
      <vt:lpstr>Benefits of the Guide</vt:lpstr>
      <vt:lpstr>Nursing Homes Using the Guide: Strategy and Success</vt:lpstr>
      <vt:lpstr>Use of the Guide can also Support QAPI</vt:lpstr>
      <vt:lpstr>The Guide Complements Interact </vt:lpstr>
      <vt:lpstr>PowerPoint Presentation</vt:lpstr>
      <vt:lpstr>Getting the Guide</vt:lpstr>
      <vt:lpstr>PowerPoint Presentation</vt:lpstr>
      <vt:lpstr>Getting Started</vt:lpstr>
      <vt:lpstr>PowerPoint Presentation</vt:lpstr>
      <vt:lpstr>PowerPoint Presentation</vt:lpstr>
      <vt:lpstr>What We Have Learned- Impact on Staff</vt:lpstr>
      <vt:lpstr>PowerPoint Presentation</vt:lpstr>
      <vt:lpstr> What We Have Learned Staff Experience </vt:lpstr>
      <vt:lpstr> Helping Families Use the Guide</vt:lpstr>
      <vt:lpstr>PowerPoint Presentation</vt:lpstr>
      <vt:lpstr>PowerPoint Presentation</vt:lpstr>
      <vt:lpstr>Distributing the Guide </vt:lpstr>
      <vt:lpstr>PowerPoint Presentation</vt:lpstr>
      <vt:lpstr>   What We Have Learned: Helps with the End of Life Plan of Care Discussion </vt:lpstr>
      <vt:lpstr>PowerPoint Presentation</vt:lpstr>
      <vt:lpstr>Working With Your Hospital </vt:lpstr>
      <vt:lpstr>PowerPoint Presentation</vt:lpstr>
    </vt:vector>
  </TitlesOfParts>
  <Company>FAU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Dorothy F. Schmidt College of Arts and Letters</dc:title>
  <dc:creator>FAU FAU</dc:creator>
  <cp:lastModifiedBy>Jeaneen Muller</cp:lastModifiedBy>
  <cp:revision>61</cp:revision>
  <cp:lastPrinted>2020-02-13T18:44:45Z</cp:lastPrinted>
  <dcterms:created xsi:type="dcterms:W3CDTF">2011-02-24T17:23:49Z</dcterms:created>
  <dcterms:modified xsi:type="dcterms:W3CDTF">2020-09-17T17:30:20Z</dcterms:modified>
</cp:coreProperties>
</file>